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5" r:id="rId1"/>
  </p:sldMasterIdLst>
  <p:sldIdLst>
    <p:sldId id="285" r:id="rId2"/>
    <p:sldId id="256" r:id="rId3"/>
    <p:sldId id="294" r:id="rId4"/>
    <p:sldId id="257" r:id="rId5"/>
    <p:sldId id="295" r:id="rId6"/>
    <p:sldId id="258" r:id="rId7"/>
    <p:sldId id="259" r:id="rId8"/>
    <p:sldId id="260" r:id="rId9"/>
    <p:sldId id="297" r:id="rId10"/>
    <p:sldId id="289" r:id="rId11"/>
    <p:sldId id="296" r:id="rId12"/>
    <p:sldId id="261" r:id="rId13"/>
    <p:sldId id="262" r:id="rId14"/>
    <p:sldId id="287" r:id="rId15"/>
    <p:sldId id="264" r:id="rId16"/>
    <p:sldId id="304" r:id="rId17"/>
    <p:sldId id="305" r:id="rId18"/>
    <p:sldId id="306" r:id="rId19"/>
    <p:sldId id="302" r:id="rId20"/>
    <p:sldId id="266" r:id="rId21"/>
    <p:sldId id="265" r:id="rId22"/>
    <p:sldId id="267" r:id="rId23"/>
    <p:sldId id="268" r:id="rId24"/>
    <p:sldId id="269" r:id="rId25"/>
    <p:sldId id="270" r:id="rId26"/>
    <p:sldId id="272" r:id="rId27"/>
    <p:sldId id="273" r:id="rId28"/>
    <p:sldId id="274" r:id="rId29"/>
    <p:sldId id="275" r:id="rId30"/>
    <p:sldId id="276" r:id="rId31"/>
    <p:sldId id="277" r:id="rId32"/>
    <p:sldId id="310" r:id="rId33"/>
    <p:sldId id="278" r:id="rId34"/>
    <p:sldId id="279" r:id="rId35"/>
    <p:sldId id="303" r:id="rId36"/>
    <p:sldId id="299" r:id="rId37"/>
    <p:sldId id="280" r:id="rId38"/>
    <p:sldId id="292" r:id="rId39"/>
    <p:sldId id="300" r:id="rId40"/>
    <p:sldId id="298" r:id="rId41"/>
    <p:sldId id="301" r:id="rId42"/>
    <p:sldId id="309" r:id="rId43"/>
    <p:sldId id="291" r:id="rId44"/>
    <p:sldId id="282" r:id="rId45"/>
    <p:sldId id="290" r:id="rId46"/>
    <p:sldId id="283" r:id="rId47"/>
    <p:sldId id="288" r:id="rId48"/>
    <p:sldId id="307" r:id="rId49"/>
  </p:sldIdLst>
  <p:sldSz cx="10058400" cy="7772400"/>
  <p:notesSz cx="9313863"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Bartleson" initials="JB" lastIdx="1" clrIdx="0">
    <p:extLst>
      <p:ext uri="{19B8F6BF-5375-455C-9EA6-DF929625EA0E}">
        <p15:presenceInfo xmlns:p15="http://schemas.microsoft.com/office/powerpoint/2012/main" userId="Joe Bartle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49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78" autoAdjust="0"/>
    <p:restoredTop sz="94660"/>
  </p:normalViewPr>
  <p:slideViewPr>
    <p:cSldViewPr snapToGrid="0">
      <p:cViewPr varScale="1">
        <p:scale>
          <a:sx n="119" d="100"/>
          <a:sy n="119" d="100"/>
        </p:scale>
        <p:origin x="22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http://www.eznetsurance.com/"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1" Type="http://schemas.openxmlformats.org/officeDocument/2006/relationships/hyperlink" Target="http://www.eznetsurance.com/"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dgm:fillClrLst>
    <dgm:linClrLst meth="repeat">
      <a:schemeClr val="lt1">
        <a:alpha val="0"/>
      </a:schemeClr>
    </dgm:linClrLst>
    <dgm:effectClrLst/>
    <dgm:txLinClrLst/>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C83FC36-028D-40CF-838B-E06E7B1A7EF1}" type="doc">
      <dgm:prSet loTypeId="urn:microsoft.com/office/officeart/2016/7/layout/BasicProcessNew" loCatId="process" qsTypeId="urn:microsoft.com/office/officeart/2005/8/quickstyle/simple4" qsCatId="simple" csTypeId="urn:microsoft.com/office/officeart/2005/8/colors/colorful1" csCatId="colorful" phldr="1"/>
      <dgm:spPr/>
      <dgm:t>
        <a:bodyPr/>
        <a:lstStyle/>
        <a:p>
          <a:endParaRPr lang="en-US"/>
        </a:p>
      </dgm:t>
    </dgm:pt>
    <dgm:pt modelId="{4291CED7-28A6-418B-ADA8-BF0BCC0DB0D2}">
      <dgm:prSet/>
      <dgm:spPr/>
      <dgm:t>
        <a:bodyPr/>
        <a:lstStyle/>
        <a:p>
          <a:r>
            <a:rPr lang="en-US"/>
            <a:t>1. “Major Medical”- Currently sold as- “Obamacare”, ACA plan, “Health Insurance.” Major Medical has 12 essential minimum coverages, has open enrollment period, and special election periods. Nationally, most major medical policies are HMO driven, and can be very expensive in situations where a client may not receive a partial subsidy or subsidy at all. For quotes on major medical policies, refer to </a:t>
          </a:r>
          <a:r>
            <a:rPr lang="en-US">
              <a:hlinkClick xmlns:r="http://schemas.openxmlformats.org/officeDocument/2006/relationships" r:id="rId1"/>
            </a:rPr>
            <a:t>www.eznetsurance.com</a:t>
          </a:r>
          <a:r>
            <a:rPr lang="en-US"/>
            <a:t>, you must obtain an FFM certification to sell these products.</a:t>
          </a:r>
        </a:p>
      </dgm:t>
    </dgm:pt>
    <dgm:pt modelId="{6A856304-9119-4BD8-9C1A-B19858C81C60}" type="parTrans" cxnId="{88F5969A-B611-4ADF-96C9-7F8290D89751}">
      <dgm:prSet/>
      <dgm:spPr/>
      <dgm:t>
        <a:bodyPr/>
        <a:lstStyle/>
        <a:p>
          <a:endParaRPr lang="en-US"/>
        </a:p>
      </dgm:t>
    </dgm:pt>
    <dgm:pt modelId="{B7121D40-BB17-456A-99F3-72CC18072200}" type="sibTrans" cxnId="{88F5969A-B611-4ADF-96C9-7F8290D89751}">
      <dgm:prSet/>
      <dgm:spPr/>
      <dgm:t>
        <a:bodyPr/>
        <a:lstStyle/>
        <a:p>
          <a:endParaRPr lang="en-US"/>
        </a:p>
      </dgm:t>
    </dgm:pt>
    <dgm:pt modelId="{10969221-725D-472E-9DF5-49086AAD412C}">
      <dgm:prSet/>
      <dgm:spPr/>
      <dgm:t>
        <a:bodyPr/>
        <a:lstStyle/>
        <a:p>
          <a:r>
            <a:rPr lang="en-US" dirty="0"/>
            <a:t>2. Fixed Indemnity Plan- Currently sold as- “Hospital and Doctor Plan”, “Scheduled Benefit Plan.” Medical Benefit plans are NOT major medical plans, or “Health Insurance Plans”. Medical Benefit plans have a schedule of benefits, and in most cases do not have a deductible to meet before your client receives coverage. Most Medical Benefit plans are in a PPO network, allowing more doctor access than a traditional major medical policy in an HMO network. Medical Benefit plans can be sold throughout the year, and provide a low, cost effective solution for your clients.</a:t>
          </a:r>
        </a:p>
      </dgm:t>
    </dgm:pt>
    <dgm:pt modelId="{961C2324-94F7-40C5-B831-71C4958F45A2}" type="parTrans" cxnId="{98CE5C23-17CE-47AF-886A-48A7A0F4E6AD}">
      <dgm:prSet/>
      <dgm:spPr/>
      <dgm:t>
        <a:bodyPr/>
        <a:lstStyle/>
        <a:p>
          <a:endParaRPr lang="en-US"/>
        </a:p>
      </dgm:t>
    </dgm:pt>
    <dgm:pt modelId="{3AAD164B-9688-4E2B-A29A-5D6F20D006DB}" type="sibTrans" cxnId="{98CE5C23-17CE-47AF-886A-48A7A0F4E6AD}">
      <dgm:prSet/>
      <dgm:spPr/>
      <dgm:t>
        <a:bodyPr/>
        <a:lstStyle/>
        <a:p>
          <a:endParaRPr lang="en-US"/>
        </a:p>
      </dgm:t>
    </dgm:pt>
    <dgm:pt modelId="{CE5432B7-F261-41FE-826C-71E5676D5049}">
      <dgm:prSet/>
      <dgm:spPr/>
      <dgm:t>
        <a:bodyPr/>
        <a:lstStyle/>
        <a:p>
          <a:r>
            <a:rPr lang="en-US" dirty="0"/>
            <a:t>3. Short Term Medical Plans- Current sold as- “Term Medical </a:t>
          </a:r>
          <a:r>
            <a:rPr lang="en-US" dirty="0" err="1"/>
            <a:t>Plans”or</a:t>
          </a:r>
          <a:r>
            <a:rPr lang="en-US" dirty="0"/>
            <a:t> Short Term Medical. STM plans can be similar to a traditional plan, where you can purchase a deductible, co-insurance and co pay.  Depending on the state the customer lives in, a plan can be sold for up to 6-12 Months. Most STM plans come with a PPO network, so they are another great alternative to Obamacare. STM plans can be combined with a limited benefit or fixed indemnity plan.</a:t>
          </a:r>
        </a:p>
      </dgm:t>
    </dgm:pt>
    <dgm:pt modelId="{3EC7F980-C978-4A56-B2CF-CEE163D237CC}" type="parTrans" cxnId="{803940EC-F70A-4A0C-AEAC-CEE4916512D6}">
      <dgm:prSet/>
      <dgm:spPr/>
      <dgm:t>
        <a:bodyPr/>
        <a:lstStyle/>
        <a:p>
          <a:endParaRPr lang="en-US"/>
        </a:p>
      </dgm:t>
    </dgm:pt>
    <dgm:pt modelId="{63F2F109-D697-4CAF-AAF0-541DD8E71E76}" type="sibTrans" cxnId="{803940EC-F70A-4A0C-AEAC-CEE4916512D6}">
      <dgm:prSet/>
      <dgm:spPr/>
      <dgm:t>
        <a:bodyPr/>
        <a:lstStyle/>
        <a:p>
          <a:endParaRPr lang="en-US"/>
        </a:p>
      </dgm:t>
    </dgm:pt>
    <dgm:pt modelId="{6CA72EB4-6295-427A-8BFB-9BCAEBB8DB59}" type="pres">
      <dgm:prSet presAssocID="{AC83FC36-028D-40CF-838B-E06E7B1A7EF1}" presName="Name0" presStyleCnt="0">
        <dgm:presLayoutVars>
          <dgm:dir/>
          <dgm:resizeHandles val="exact"/>
        </dgm:presLayoutVars>
      </dgm:prSet>
      <dgm:spPr/>
    </dgm:pt>
    <dgm:pt modelId="{E3399BD5-6F9F-44AC-915F-A57D113B43B7}" type="pres">
      <dgm:prSet presAssocID="{4291CED7-28A6-418B-ADA8-BF0BCC0DB0D2}" presName="node" presStyleLbl="node1" presStyleIdx="0" presStyleCnt="5">
        <dgm:presLayoutVars>
          <dgm:bulletEnabled val="1"/>
        </dgm:presLayoutVars>
      </dgm:prSet>
      <dgm:spPr/>
    </dgm:pt>
    <dgm:pt modelId="{5D9014D4-A935-4E7E-8EAB-E85ADEA867F4}" type="pres">
      <dgm:prSet presAssocID="{B7121D40-BB17-456A-99F3-72CC18072200}" presName="sibTransSpacerBeforeConnector" presStyleCnt="0"/>
      <dgm:spPr/>
    </dgm:pt>
    <dgm:pt modelId="{29E49B88-7136-4F03-B915-7FFBFA40CA48}" type="pres">
      <dgm:prSet presAssocID="{B7121D40-BB17-456A-99F3-72CC18072200}" presName="sibTrans" presStyleLbl="node1" presStyleIdx="1" presStyleCnt="5"/>
      <dgm:spPr/>
    </dgm:pt>
    <dgm:pt modelId="{9D7C9402-C660-4F85-A9F6-3D78A961340F}" type="pres">
      <dgm:prSet presAssocID="{B7121D40-BB17-456A-99F3-72CC18072200}" presName="sibTransSpacerAfterConnector" presStyleCnt="0"/>
      <dgm:spPr/>
    </dgm:pt>
    <dgm:pt modelId="{31031BC6-545B-449A-BA19-D863259BA358}" type="pres">
      <dgm:prSet presAssocID="{10969221-725D-472E-9DF5-49086AAD412C}" presName="node" presStyleLbl="node1" presStyleIdx="2" presStyleCnt="5">
        <dgm:presLayoutVars>
          <dgm:bulletEnabled val="1"/>
        </dgm:presLayoutVars>
      </dgm:prSet>
      <dgm:spPr/>
    </dgm:pt>
    <dgm:pt modelId="{D4658121-5F33-452E-8703-AF8B4D431EB9}" type="pres">
      <dgm:prSet presAssocID="{3AAD164B-9688-4E2B-A29A-5D6F20D006DB}" presName="sibTransSpacerBeforeConnector" presStyleCnt="0"/>
      <dgm:spPr/>
    </dgm:pt>
    <dgm:pt modelId="{BDF37C75-C9BE-450F-B58D-A8E0483E061B}" type="pres">
      <dgm:prSet presAssocID="{3AAD164B-9688-4E2B-A29A-5D6F20D006DB}" presName="sibTrans" presStyleLbl="node1" presStyleIdx="3" presStyleCnt="5"/>
      <dgm:spPr/>
    </dgm:pt>
    <dgm:pt modelId="{33732F13-F8E2-4F1C-B2BA-A4BF9443E363}" type="pres">
      <dgm:prSet presAssocID="{3AAD164B-9688-4E2B-A29A-5D6F20D006DB}" presName="sibTransSpacerAfterConnector" presStyleCnt="0"/>
      <dgm:spPr/>
    </dgm:pt>
    <dgm:pt modelId="{C7CB0C25-7EEB-43CB-BFCA-03235CF4B462}" type="pres">
      <dgm:prSet presAssocID="{CE5432B7-F261-41FE-826C-71E5676D5049}" presName="node" presStyleLbl="node1" presStyleIdx="4" presStyleCnt="5">
        <dgm:presLayoutVars>
          <dgm:bulletEnabled val="1"/>
        </dgm:presLayoutVars>
      </dgm:prSet>
      <dgm:spPr/>
    </dgm:pt>
  </dgm:ptLst>
  <dgm:cxnLst>
    <dgm:cxn modelId="{CF48ED02-068D-4312-845A-518BB512A1C9}" type="presOf" srcId="{AC83FC36-028D-40CF-838B-E06E7B1A7EF1}" destId="{6CA72EB4-6295-427A-8BFB-9BCAEBB8DB59}" srcOrd="0" destOrd="0" presId="urn:microsoft.com/office/officeart/2016/7/layout/BasicProcessNew"/>
    <dgm:cxn modelId="{98CE5C23-17CE-47AF-886A-48A7A0F4E6AD}" srcId="{AC83FC36-028D-40CF-838B-E06E7B1A7EF1}" destId="{10969221-725D-472E-9DF5-49086AAD412C}" srcOrd="1" destOrd="0" parTransId="{961C2324-94F7-40C5-B831-71C4958F45A2}" sibTransId="{3AAD164B-9688-4E2B-A29A-5D6F20D006DB}"/>
    <dgm:cxn modelId="{B3A02854-3939-4471-8D6A-1DA6A9248879}" type="presOf" srcId="{CE5432B7-F261-41FE-826C-71E5676D5049}" destId="{C7CB0C25-7EEB-43CB-BFCA-03235CF4B462}" srcOrd="0" destOrd="0" presId="urn:microsoft.com/office/officeart/2016/7/layout/BasicProcessNew"/>
    <dgm:cxn modelId="{A40D288B-CC7B-4E5B-B658-39598691ED25}" type="presOf" srcId="{10969221-725D-472E-9DF5-49086AAD412C}" destId="{31031BC6-545B-449A-BA19-D863259BA358}" srcOrd="0" destOrd="0" presId="urn:microsoft.com/office/officeart/2016/7/layout/BasicProcessNew"/>
    <dgm:cxn modelId="{69A99B97-4368-422A-B1F1-68B7DD7A1E52}" type="presOf" srcId="{3AAD164B-9688-4E2B-A29A-5D6F20D006DB}" destId="{BDF37C75-C9BE-450F-B58D-A8E0483E061B}" srcOrd="0" destOrd="0" presId="urn:microsoft.com/office/officeart/2016/7/layout/BasicProcessNew"/>
    <dgm:cxn modelId="{88F5969A-B611-4ADF-96C9-7F8290D89751}" srcId="{AC83FC36-028D-40CF-838B-E06E7B1A7EF1}" destId="{4291CED7-28A6-418B-ADA8-BF0BCC0DB0D2}" srcOrd="0" destOrd="0" parTransId="{6A856304-9119-4BD8-9C1A-B19858C81C60}" sibTransId="{B7121D40-BB17-456A-99F3-72CC18072200}"/>
    <dgm:cxn modelId="{D13E66C6-126E-4382-8DBA-2AC91A4C467E}" type="presOf" srcId="{B7121D40-BB17-456A-99F3-72CC18072200}" destId="{29E49B88-7136-4F03-B915-7FFBFA40CA48}" srcOrd="0" destOrd="0" presId="urn:microsoft.com/office/officeart/2016/7/layout/BasicProcessNew"/>
    <dgm:cxn modelId="{6000B4E2-206C-4027-88CD-8D207C4A2FFA}" type="presOf" srcId="{4291CED7-28A6-418B-ADA8-BF0BCC0DB0D2}" destId="{E3399BD5-6F9F-44AC-915F-A57D113B43B7}" srcOrd="0" destOrd="0" presId="urn:microsoft.com/office/officeart/2016/7/layout/BasicProcessNew"/>
    <dgm:cxn modelId="{803940EC-F70A-4A0C-AEAC-CEE4916512D6}" srcId="{AC83FC36-028D-40CF-838B-E06E7B1A7EF1}" destId="{CE5432B7-F261-41FE-826C-71E5676D5049}" srcOrd="2" destOrd="0" parTransId="{3EC7F980-C978-4A56-B2CF-CEE163D237CC}" sibTransId="{63F2F109-D697-4CAF-AAF0-541DD8E71E76}"/>
    <dgm:cxn modelId="{F7589E3F-B684-432B-AA78-2E49D674B439}" type="presParOf" srcId="{6CA72EB4-6295-427A-8BFB-9BCAEBB8DB59}" destId="{E3399BD5-6F9F-44AC-915F-A57D113B43B7}" srcOrd="0" destOrd="0" presId="urn:microsoft.com/office/officeart/2016/7/layout/BasicProcessNew"/>
    <dgm:cxn modelId="{539C039D-86D0-4984-B532-52B6DB34DA4B}" type="presParOf" srcId="{6CA72EB4-6295-427A-8BFB-9BCAEBB8DB59}" destId="{5D9014D4-A935-4E7E-8EAB-E85ADEA867F4}" srcOrd="1" destOrd="0" presId="urn:microsoft.com/office/officeart/2016/7/layout/BasicProcessNew"/>
    <dgm:cxn modelId="{B11F5A30-D748-4516-B0A3-B330E29B6227}" type="presParOf" srcId="{6CA72EB4-6295-427A-8BFB-9BCAEBB8DB59}" destId="{29E49B88-7136-4F03-B915-7FFBFA40CA48}" srcOrd="2" destOrd="0" presId="urn:microsoft.com/office/officeart/2016/7/layout/BasicProcessNew"/>
    <dgm:cxn modelId="{BC48820B-14CB-4EFA-9D43-1AABBF6A5C01}" type="presParOf" srcId="{6CA72EB4-6295-427A-8BFB-9BCAEBB8DB59}" destId="{9D7C9402-C660-4F85-A9F6-3D78A961340F}" srcOrd="3" destOrd="0" presId="urn:microsoft.com/office/officeart/2016/7/layout/BasicProcessNew"/>
    <dgm:cxn modelId="{8E5E4C14-8A99-4CEE-B3CA-4F264F717A8F}" type="presParOf" srcId="{6CA72EB4-6295-427A-8BFB-9BCAEBB8DB59}" destId="{31031BC6-545B-449A-BA19-D863259BA358}" srcOrd="4" destOrd="0" presId="urn:microsoft.com/office/officeart/2016/7/layout/BasicProcessNew"/>
    <dgm:cxn modelId="{AB065AFD-E8EC-468E-807E-64156F21F805}" type="presParOf" srcId="{6CA72EB4-6295-427A-8BFB-9BCAEBB8DB59}" destId="{D4658121-5F33-452E-8703-AF8B4D431EB9}" srcOrd="5" destOrd="0" presId="urn:microsoft.com/office/officeart/2016/7/layout/BasicProcessNew"/>
    <dgm:cxn modelId="{78D367AF-8D7F-42CE-81B9-44CFE9DF76A2}" type="presParOf" srcId="{6CA72EB4-6295-427A-8BFB-9BCAEBB8DB59}" destId="{BDF37C75-C9BE-450F-B58D-A8E0483E061B}" srcOrd="6" destOrd="0" presId="urn:microsoft.com/office/officeart/2016/7/layout/BasicProcessNew"/>
    <dgm:cxn modelId="{DD22990F-5258-40DD-99F0-5C755468A88D}" type="presParOf" srcId="{6CA72EB4-6295-427A-8BFB-9BCAEBB8DB59}" destId="{33732F13-F8E2-4F1C-B2BA-A4BF9443E363}" srcOrd="7" destOrd="0" presId="urn:microsoft.com/office/officeart/2016/7/layout/BasicProcessNew"/>
    <dgm:cxn modelId="{F385CBBC-B6FE-4D0A-BD3A-A324E69CBF25}" type="presParOf" srcId="{6CA72EB4-6295-427A-8BFB-9BCAEBB8DB59}" destId="{C7CB0C25-7EEB-43CB-BFCA-03235CF4B462}" srcOrd="8"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F53526-98CA-4C65-A9D7-193CBAAFAFA5}" type="doc">
      <dgm:prSet loTypeId="urn:microsoft.com/office/officeart/2005/8/layout/process2" loCatId="process" qsTypeId="urn:microsoft.com/office/officeart/2005/8/quickstyle/3d2" qsCatId="3D" csTypeId="urn:microsoft.com/office/officeart/2005/8/colors/accent1_2" csCatId="accent1" phldr="1"/>
      <dgm:spPr/>
      <dgm:t>
        <a:bodyPr/>
        <a:lstStyle/>
        <a:p>
          <a:endParaRPr lang="en-US"/>
        </a:p>
      </dgm:t>
    </dgm:pt>
    <dgm:pt modelId="{2E1D07BD-785D-4BD4-B276-77C4E5C6D11A}">
      <dgm:prSet custT="1"/>
      <dgm:spPr/>
      <dgm:t>
        <a:bodyPr/>
        <a:lstStyle/>
        <a:p>
          <a:r>
            <a:rPr lang="en-US" sz="1100" b="1" dirty="0">
              <a:solidFill>
                <a:schemeClr val="tx1"/>
              </a:solidFill>
            </a:rPr>
            <a:t>Critical Illness- </a:t>
          </a:r>
          <a:r>
            <a:rPr lang="en-US" sz="1100" dirty="0"/>
            <a:t>This is a product that assists your customer with additional funds, should a major illness such as CANCER, HEART ATTACK, OR STROKE arise. Premiums vary depending on state, age, and current health status. Refer to carrier underwriting guide to see if your client may be declined for coverage. These plans should be presented on every call and can be sold with any core product available.  A separate policy will be sent to your client, plus they will be charged apart from their core plan, be sure your client understands that the total price includes this, but WILL be billed separate.</a:t>
          </a:r>
        </a:p>
      </dgm:t>
    </dgm:pt>
    <dgm:pt modelId="{8606A3E7-1C3A-4320-ADCD-E5557C99501F}" type="parTrans" cxnId="{806945F3-197A-476A-B335-53D516E73E32}">
      <dgm:prSet/>
      <dgm:spPr/>
      <dgm:t>
        <a:bodyPr/>
        <a:lstStyle/>
        <a:p>
          <a:endParaRPr lang="en-US"/>
        </a:p>
      </dgm:t>
    </dgm:pt>
    <dgm:pt modelId="{1C0ECC96-7BA9-4D55-A622-2895C886FEC4}" type="sibTrans" cxnId="{806945F3-197A-476A-B335-53D516E73E32}">
      <dgm:prSet/>
      <dgm:spPr/>
      <dgm:t>
        <a:bodyPr/>
        <a:lstStyle/>
        <a:p>
          <a:endParaRPr lang="en-US"/>
        </a:p>
      </dgm:t>
    </dgm:pt>
    <dgm:pt modelId="{01E187FD-29BF-4B1F-9682-8941743B0956}">
      <dgm:prSet custT="1"/>
      <dgm:spPr/>
      <dgm:t>
        <a:bodyPr/>
        <a:lstStyle/>
        <a:p>
          <a:r>
            <a:rPr lang="en-US" sz="1100" b="1" dirty="0">
              <a:solidFill>
                <a:schemeClr val="tx1"/>
              </a:solidFill>
            </a:rPr>
            <a:t>Accident Coverage- </a:t>
          </a:r>
          <a:r>
            <a:rPr lang="en-US" sz="1100" dirty="0">
              <a:solidFill>
                <a:schemeClr val="bg2"/>
              </a:solidFill>
            </a:rPr>
            <a:t>This is a product that assists your customer with funds should an INJURY FROM AN ACCIDENT arise. The best way to explain how these plans work is by using an example of how a real life situation would go, i.e.  If you were to break your leg and the costs of a doctor, small outpatient procedure, and Rx were $5000, and your client has a $5000 accident plan, they would be responsible for the copay on the accident plan, and the plan pays the rest.  A separate policy and cards will be sent to your client, plus they will be charged apart from their core plan, be sure your client understands that the total price includes this, but WILL be billed separate.</a:t>
          </a:r>
        </a:p>
      </dgm:t>
    </dgm:pt>
    <dgm:pt modelId="{89907DD2-6F30-44EA-8F4E-5C6D02310B47}" type="parTrans" cxnId="{865854B4-7DA9-45E2-8B05-0D01ADAFA6B4}">
      <dgm:prSet/>
      <dgm:spPr/>
      <dgm:t>
        <a:bodyPr/>
        <a:lstStyle/>
        <a:p>
          <a:endParaRPr lang="en-US"/>
        </a:p>
      </dgm:t>
    </dgm:pt>
    <dgm:pt modelId="{1B4AADC4-AC56-452B-A5D7-57EE8F3A0A3F}" type="sibTrans" cxnId="{865854B4-7DA9-45E2-8B05-0D01ADAFA6B4}">
      <dgm:prSet/>
      <dgm:spPr/>
      <dgm:t>
        <a:bodyPr/>
        <a:lstStyle/>
        <a:p>
          <a:endParaRPr lang="en-US"/>
        </a:p>
      </dgm:t>
    </dgm:pt>
    <dgm:pt modelId="{54A21960-1F9E-415D-A009-85D725FF0065}">
      <dgm:prSet custT="1"/>
      <dgm:spPr/>
      <dgm:t>
        <a:bodyPr/>
        <a:lstStyle/>
        <a:p>
          <a:r>
            <a:rPr lang="en-US" sz="1200" dirty="0">
              <a:solidFill>
                <a:schemeClr val="tx1"/>
              </a:solidFill>
            </a:rPr>
            <a:t>Sometimes you will see a “hybrid” of both accident medical expense coverage, as well as Critical Illness. These plans are sold with both “Standard Issue” Benefit levels (for healthier clients) or “Guaranteed Issue” (For your clients with health challenges).</a:t>
          </a:r>
        </a:p>
      </dgm:t>
    </dgm:pt>
    <dgm:pt modelId="{98DC934B-9D90-4586-A883-7F3CD7141F51}" type="parTrans" cxnId="{613239D8-8241-4D50-BC0F-2277D20AA676}">
      <dgm:prSet/>
      <dgm:spPr/>
      <dgm:t>
        <a:bodyPr/>
        <a:lstStyle/>
        <a:p>
          <a:endParaRPr lang="en-US"/>
        </a:p>
      </dgm:t>
    </dgm:pt>
    <dgm:pt modelId="{E8828DF2-9E32-4E83-A1D2-492BAF3EEA6C}" type="sibTrans" cxnId="{613239D8-8241-4D50-BC0F-2277D20AA676}">
      <dgm:prSet/>
      <dgm:spPr/>
      <dgm:t>
        <a:bodyPr/>
        <a:lstStyle/>
        <a:p>
          <a:endParaRPr lang="en-US"/>
        </a:p>
      </dgm:t>
    </dgm:pt>
    <dgm:pt modelId="{0EFC1772-9B72-48EC-B258-C9A83EFD81F9}" type="pres">
      <dgm:prSet presAssocID="{D9F53526-98CA-4C65-A9D7-193CBAAFAFA5}" presName="linearFlow" presStyleCnt="0">
        <dgm:presLayoutVars>
          <dgm:resizeHandles val="exact"/>
        </dgm:presLayoutVars>
      </dgm:prSet>
      <dgm:spPr/>
    </dgm:pt>
    <dgm:pt modelId="{B7569AC0-D930-45C2-B543-57C4387A9A09}" type="pres">
      <dgm:prSet presAssocID="{2E1D07BD-785D-4BD4-B276-77C4E5C6D11A}" presName="node" presStyleLbl="node1" presStyleIdx="0" presStyleCnt="3" custScaleX="167483" custScaleY="110701">
        <dgm:presLayoutVars>
          <dgm:bulletEnabled val="1"/>
        </dgm:presLayoutVars>
      </dgm:prSet>
      <dgm:spPr/>
    </dgm:pt>
    <dgm:pt modelId="{7DFCE7EA-2A99-42A1-80AC-5676F86ABA83}" type="pres">
      <dgm:prSet presAssocID="{1C0ECC96-7BA9-4D55-A622-2895C886FEC4}" presName="sibTrans" presStyleLbl="sibTrans2D1" presStyleIdx="0" presStyleCnt="2"/>
      <dgm:spPr/>
    </dgm:pt>
    <dgm:pt modelId="{B3EF58BD-6126-4836-AC9D-4E6D823EF3F3}" type="pres">
      <dgm:prSet presAssocID="{1C0ECC96-7BA9-4D55-A622-2895C886FEC4}" presName="connectorText" presStyleLbl="sibTrans2D1" presStyleIdx="0" presStyleCnt="2"/>
      <dgm:spPr/>
    </dgm:pt>
    <dgm:pt modelId="{6041E409-F549-4021-B728-DE92DC9D7071}" type="pres">
      <dgm:prSet presAssocID="{01E187FD-29BF-4B1F-9682-8941743B0956}" presName="node" presStyleLbl="node1" presStyleIdx="1" presStyleCnt="3" custScaleX="167264" custScaleY="106537">
        <dgm:presLayoutVars>
          <dgm:bulletEnabled val="1"/>
        </dgm:presLayoutVars>
      </dgm:prSet>
      <dgm:spPr/>
    </dgm:pt>
    <dgm:pt modelId="{1478395A-5BD7-49DB-A089-ADEAC6935B9B}" type="pres">
      <dgm:prSet presAssocID="{1B4AADC4-AC56-452B-A5D7-57EE8F3A0A3F}" presName="sibTrans" presStyleLbl="sibTrans2D1" presStyleIdx="1" presStyleCnt="2"/>
      <dgm:spPr/>
    </dgm:pt>
    <dgm:pt modelId="{CFE54D61-AA90-4B16-92C1-DF34516ED223}" type="pres">
      <dgm:prSet presAssocID="{1B4AADC4-AC56-452B-A5D7-57EE8F3A0A3F}" presName="connectorText" presStyleLbl="sibTrans2D1" presStyleIdx="1" presStyleCnt="2"/>
      <dgm:spPr/>
    </dgm:pt>
    <dgm:pt modelId="{4F0D9890-8091-4035-A960-B18ED48203ED}" type="pres">
      <dgm:prSet presAssocID="{54A21960-1F9E-415D-A009-85D725FF0065}" presName="node" presStyleLbl="node1" presStyleIdx="2" presStyleCnt="3" custScaleX="167264">
        <dgm:presLayoutVars>
          <dgm:bulletEnabled val="1"/>
        </dgm:presLayoutVars>
      </dgm:prSet>
      <dgm:spPr/>
    </dgm:pt>
  </dgm:ptLst>
  <dgm:cxnLst>
    <dgm:cxn modelId="{ED780A1B-5E97-4AAA-AEC8-CE2FEDB0B15E}" type="presOf" srcId="{01E187FD-29BF-4B1F-9682-8941743B0956}" destId="{6041E409-F549-4021-B728-DE92DC9D7071}" srcOrd="0" destOrd="0" presId="urn:microsoft.com/office/officeart/2005/8/layout/process2"/>
    <dgm:cxn modelId="{B0227E1B-D676-4B6A-84B8-6C9F362E283A}" type="presOf" srcId="{1B4AADC4-AC56-452B-A5D7-57EE8F3A0A3F}" destId="{1478395A-5BD7-49DB-A089-ADEAC6935B9B}" srcOrd="0" destOrd="0" presId="urn:microsoft.com/office/officeart/2005/8/layout/process2"/>
    <dgm:cxn modelId="{B5481D28-AAB9-4F66-B50C-45C47CA1DEE5}" type="presOf" srcId="{1B4AADC4-AC56-452B-A5D7-57EE8F3A0A3F}" destId="{CFE54D61-AA90-4B16-92C1-DF34516ED223}" srcOrd="1" destOrd="0" presId="urn:microsoft.com/office/officeart/2005/8/layout/process2"/>
    <dgm:cxn modelId="{BF6B2A34-95F5-40E8-B51B-B033BD679106}" type="presOf" srcId="{1C0ECC96-7BA9-4D55-A622-2895C886FEC4}" destId="{7DFCE7EA-2A99-42A1-80AC-5676F86ABA83}" srcOrd="0" destOrd="0" presId="urn:microsoft.com/office/officeart/2005/8/layout/process2"/>
    <dgm:cxn modelId="{865854B4-7DA9-45E2-8B05-0D01ADAFA6B4}" srcId="{D9F53526-98CA-4C65-A9D7-193CBAAFAFA5}" destId="{01E187FD-29BF-4B1F-9682-8941743B0956}" srcOrd="1" destOrd="0" parTransId="{89907DD2-6F30-44EA-8F4E-5C6D02310B47}" sibTransId="{1B4AADC4-AC56-452B-A5D7-57EE8F3A0A3F}"/>
    <dgm:cxn modelId="{AC58F8B9-D942-4A5B-AB40-9CDA9B5D22DE}" type="presOf" srcId="{D9F53526-98CA-4C65-A9D7-193CBAAFAFA5}" destId="{0EFC1772-9B72-48EC-B258-C9A83EFD81F9}" srcOrd="0" destOrd="0" presId="urn:microsoft.com/office/officeart/2005/8/layout/process2"/>
    <dgm:cxn modelId="{F4A796CB-E002-4CA9-A91E-7760DEFCBEE6}" type="presOf" srcId="{2E1D07BD-785D-4BD4-B276-77C4E5C6D11A}" destId="{B7569AC0-D930-45C2-B543-57C4387A9A09}" srcOrd="0" destOrd="0" presId="urn:microsoft.com/office/officeart/2005/8/layout/process2"/>
    <dgm:cxn modelId="{613239D8-8241-4D50-BC0F-2277D20AA676}" srcId="{D9F53526-98CA-4C65-A9D7-193CBAAFAFA5}" destId="{54A21960-1F9E-415D-A009-85D725FF0065}" srcOrd="2" destOrd="0" parTransId="{98DC934B-9D90-4586-A883-7F3CD7141F51}" sibTransId="{E8828DF2-9E32-4E83-A1D2-492BAF3EEA6C}"/>
    <dgm:cxn modelId="{F05B2AE9-DFE3-45D3-8846-FEA6D807F96D}" type="presOf" srcId="{54A21960-1F9E-415D-A009-85D725FF0065}" destId="{4F0D9890-8091-4035-A960-B18ED48203ED}" srcOrd="0" destOrd="0" presId="urn:microsoft.com/office/officeart/2005/8/layout/process2"/>
    <dgm:cxn modelId="{6504A3EB-1B5C-4167-8116-8274F6DA5DB1}" type="presOf" srcId="{1C0ECC96-7BA9-4D55-A622-2895C886FEC4}" destId="{B3EF58BD-6126-4836-AC9D-4E6D823EF3F3}" srcOrd="1" destOrd="0" presId="urn:microsoft.com/office/officeart/2005/8/layout/process2"/>
    <dgm:cxn modelId="{806945F3-197A-476A-B335-53D516E73E32}" srcId="{D9F53526-98CA-4C65-A9D7-193CBAAFAFA5}" destId="{2E1D07BD-785D-4BD4-B276-77C4E5C6D11A}" srcOrd="0" destOrd="0" parTransId="{8606A3E7-1C3A-4320-ADCD-E5557C99501F}" sibTransId="{1C0ECC96-7BA9-4D55-A622-2895C886FEC4}"/>
    <dgm:cxn modelId="{B3E62B40-D444-40A0-A396-558AF8FDF8E0}" type="presParOf" srcId="{0EFC1772-9B72-48EC-B258-C9A83EFD81F9}" destId="{B7569AC0-D930-45C2-B543-57C4387A9A09}" srcOrd="0" destOrd="0" presId="urn:microsoft.com/office/officeart/2005/8/layout/process2"/>
    <dgm:cxn modelId="{2C5496D7-0C5E-4061-928D-7EF6ACCF37A3}" type="presParOf" srcId="{0EFC1772-9B72-48EC-B258-C9A83EFD81F9}" destId="{7DFCE7EA-2A99-42A1-80AC-5676F86ABA83}" srcOrd="1" destOrd="0" presId="urn:microsoft.com/office/officeart/2005/8/layout/process2"/>
    <dgm:cxn modelId="{61D57E3F-1FA3-458D-A95F-3915607237EA}" type="presParOf" srcId="{7DFCE7EA-2A99-42A1-80AC-5676F86ABA83}" destId="{B3EF58BD-6126-4836-AC9D-4E6D823EF3F3}" srcOrd="0" destOrd="0" presId="urn:microsoft.com/office/officeart/2005/8/layout/process2"/>
    <dgm:cxn modelId="{5C349045-55D7-4937-9EA8-556B1197FEE0}" type="presParOf" srcId="{0EFC1772-9B72-48EC-B258-C9A83EFD81F9}" destId="{6041E409-F549-4021-B728-DE92DC9D7071}" srcOrd="2" destOrd="0" presId="urn:microsoft.com/office/officeart/2005/8/layout/process2"/>
    <dgm:cxn modelId="{BC20D3EF-16CA-4CFC-AB1E-BB1752A04D3A}" type="presParOf" srcId="{0EFC1772-9B72-48EC-B258-C9A83EFD81F9}" destId="{1478395A-5BD7-49DB-A089-ADEAC6935B9B}" srcOrd="3" destOrd="0" presId="urn:microsoft.com/office/officeart/2005/8/layout/process2"/>
    <dgm:cxn modelId="{97438247-6049-460A-924A-ECA10605BA46}" type="presParOf" srcId="{1478395A-5BD7-49DB-A089-ADEAC6935B9B}" destId="{CFE54D61-AA90-4B16-92C1-DF34516ED223}" srcOrd="0" destOrd="0" presId="urn:microsoft.com/office/officeart/2005/8/layout/process2"/>
    <dgm:cxn modelId="{5490AFB9-B7ED-4FC7-AF34-8E9DEDCFFC89}" type="presParOf" srcId="{0EFC1772-9B72-48EC-B258-C9A83EFD81F9}" destId="{4F0D9890-8091-4035-A960-B18ED48203ED}"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1A8965-75BA-4572-8293-57193A0B580B}"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83E11DC7-4042-419A-9122-0835A4597CF0}">
      <dgm:prSet/>
      <dgm:spPr/>
      <dgm:t>
        <a:bodyPr/>
        <a:lstStyle/>
        <a:p>
          <a:r>
            <a:rPr lang="en-US" b="1"/>
            <a:t>Life Insurance- </a:t>
          </a:r>
          <a:r>
            <a:rPr lang="en-US"/>
            <a:t>Life insurance can be a very important part of everyone’s insurance portfolio. Life insurance provides coverage, and reassurance families need to continue, should the event of death arise.  A term insurance plan provides a set benefit amount- paid to the beneficiary, for a set period of time (typically 10, 20, or 30 years). Rate vary based on age, current health status, if they use tobacco or not, and geographic area they live.</a:t>
          </a:r>
        </a:p>
      </dgm:t>
    </dgm:pt>
    <dgm:pt modelId="{C161AD59-C41F-487F-9021-74E5E4AD99C9}" type="parTrans" cxnId="{D479E00E-A249-4EE9-83F7-7BBC8A430EBC}">
      <dgm:prSet/>
      <dgm:spPr/>
      <dgm:t>
        <a:bodyPr/>
        <a:lstStyle/>
        <a:p>
          <a:endParaRPr lang="en-US"/>
        </a:p>
      </dgm:t>
    </dgm:pt>
    <dgm:pt modelId="{FD95EDDE-2433-4D65-9399-8B4F69B1970E}" type="sibTrans" cxnId="{D479E00E-A249-4EE9-83F7-7BBC8A430EBC}">
      <dgm:prSet/>
      <dgm:spPr/>
      <dgm:t>
        <a:bodyPr/>
        <a:lstStyle/>
        <a:p>
          <a:endParaRPr lang="en-US"/>
        </a:p>
      </dgm:t>
    </dgm:pt>
    <dgm:pt modelId="{F8C93798-94CD-4FA3-8E00-80532DF47E72}">
      <dgm:prSet/>
      <dgm:spPr/>
      <dgm:t>
        <a:bodyPr/>
        <a:lstStyle/>
        <a:p>
          <a:r>
            <a:rPr lang="en-US" b="1"/>
            <a:t>Dental Insurance- </a:t>
          </a:r>
          <a:r>
            <a:rPr lang="en-US"/>
            <a:t>Dental insurance provides 1-3 levels of coverage, depending on plan chosen. </a:t>
          </a:r>
        </a:p>
      </dgm:t>
    </dgm:pt>
    <dgm:pt modelId="{95807954-39C4-4CEB-A11D-CF2C5ED2FE6E}" type="parTrans" cxnId="{C536546A-1F99-4D6F-A23B-83B6D3ED21FA}">
      <dgm:prSet/>
      <dgm:spPr/>
      <dgm:t>
        <a:bodyPr/>
        <a:lstStyle/>
        <a:p>
          <a:endParaRPr lang="en-US"/>
        </a:p>
      </dgm:t>
    </dgm:pt>
    <dgm:pt modelId="{E3172835-56B7-446F-BED4-BE4BE8788AC9}" type="sibTrans" cxnId="{C536546A-1F99-4D6F-A23B-83B6D3ED21FA}">
      <dgm:prSet/>
      <dgm:spPr/>
      <dgm:t>
        <a:bodyPr/>
        <a:lstStyle/>
        <a:p>
          <a:endParaRPr lang="en-US"/>
        </a:p>
      </dgm:t>
    </dgm:pt>
    <dgm:pt modelId="{D0BDA519-58F1-4205-A0F1-57863A869E52}">
      <dgm:prSet/>
      <dgm:spPr/>
      <dgm:t>
        <a:bodyPr/>
        <a:lstStyle/>
        <a:p>
          <a:r>
            <a:rPr lang="en-US" dirty="0"/>
            <a:t>A Preventive Dental plan provides coverage for cleanings only. Most plans will allow 2  cleanings per year. Some plans pay 100% for this service, and some require a copay, refer to the product brochure when selling these plans.</a:t>
          </a:r>
        </a:p>
      </dgm:t>
    </dgm:pt>
    <dgm:pt modelId="{13EA1763-645E-455A-9593-C302884698D6}" type="parTrans" cxnId="{B71873AB-5C7E-4E0C-BC98-00D733D88E2F}">
      <dgm:prSet/>
      <dgm:spPr/>
      <dgm:t>
        <a:bodyPr/>
        <a:lstStyle/>
        <a:p>
          <a:endParaRPr lang="en-US"/>
        </a:p>
      </dgm:t>
    </dgm:pt>
    <dgm:pt modelId="{74E868A0-D002-4218-AF0C-91585CF7008E}" type="sibTrans" cxnId="{B71873AB-5C7E-4E0C-BC98-00D733D88E2F}">
      <dgm:prSet/>
      <dgm:spPr/>
      <dgm:t>
        <a:bodyPr/>
        <a:lstStyle/>
        <a:p>
          <a:endParaRPr lang="en-US"/>
        </a:p>
      </dgm:t>
    </dgm:pt>
    <dgm:pt modelId="{CAA3498C-E817-4B37-B32C-CC0F6C319346}">
      <dgm:prSet/>
      <dgm:spPr/>
      <dgm:t>
        <a:bodyPr/>
        <a:lstStyle/>
        <a:p>
          <a:r>
            <a:rPr lang="en-US" dirty="0"/>
            <a:t>A Comprehensive Dental plan provides coverage for PREVENTIVE- (2 cleanings per year), BASIC- which are small procedures such as a cavity, most plans cover this at 80%, and MAJOR- which includes services such as crowns/bridges/major oral surgery. Some plans require a waiting period for basic and major services. </a:t>
          </a:r>
        </a:p>
      </dgm:t>
    </dgm:pt>
    <dgm:pt modelId="{382BD66E-3874-4796-B1AB-C27F8562F348}" type="parTrans" cxnId="{B3B3F85F-6779-4F9D-A448-96610846FCCE}">
      <dgm:prSet/>
      <dgm:spPr/>
      <dgm:t>
        <a:bodyPr/>
        <a:lstStyle/>
        <a:p>
          <a:endParaRPr lang="en-US"/>
        </a:p>
      </dgm:t>
    </dgm:pt>
    <dgm:pt modelId="{D447249C-82E6-47E2-B103-E82D69EB7776}" type="sibTrans" cxnId="{B3B3F85F-6779-4F9D-A448-96610846FCCE}">
      <dgm:prSet/>
      <dgm:spPr/>
      <dgm:t>
        <a:bodyPr/>
        <a:lstStyle/>
        <a:p>
          <a:endParaRPr lang="en-US"/>
        </a:p>
      </dgm:t>
    </dgm:pt>
    <dgm:pt modelId="{CF6C2951-B5B7-4614-80A4-246436F253E5}" type="pres">
      <dgm:prSet presAssocID="{511A8965-75BA-4572-8293-57193A0B580B}" presName="Name0" presStyleCnt="0">
        <dgm:presLayoutVars>
          <dgm:dir/>
          <dgm:animLvl val="lvl"/>
          <dgm:resizeHandles val="exact"/>
        </dgm:presLayoutVars>
      </dgm:prSet>
      <dgm:spPr/>
    </dgm:pt>
    <dgm:pt modelId="{8C2868B5-93EE-4AE4-8EE2-2CEE9693F51C}" type="pres">
      <dgm:prSet presAssocID="{F8C93798-94CD-4FA3-8E00-80532DF47E72}" presName="boxAndChildren" presStyleCnt="0"/>
      <dgm:spPr/>
    </dgm:pt>
    <dgm:pt modelId="{C2CAEFF3-37A7-448C-AB3C-893CC110D299}" type="pres">
      <dgm:prSet presAssocID="{F8C93798-94CD-4FA3-8E00-80532DF47E72}" presName="parentTextBox" presStyleLbl="node1" presStyleIdx="0" presStyleCnt="2"/>
      <dgm:spPr/>
    </dgm:pt>
    <dgm:pt modelId="{E6E7E6E2-E04E-4CB6-9D18-701C3E5799BE}" type="pres">
      <dgm:prSet presAssocID="{F8C93798-94CD-4FA3-8E00-80532DF47E72}" presName="entireBox" presStyleLbl="node1" presStyleIdx="0" presStyleCnt="2"/>
      <dgm:spPr/>
    </dgm:pt>
    <dgm:pt modelId="{3E29D454-7D22-4FAE-8236-68969EF00A1D}" type="pres">
      <dgm:prSet presAssocID="{F8C93798-94CD-4FA3-8E00-80532DF47E72}" presName="descendantBox" presStyleCnt="0"/>
      <dgm:spPr/>
    </dgm:pt>
    <dgm:pt modelId="{F0B12121-50D8-42A7-A6F1-F6B80C0E3177}" type="pres">
      <dgm:prSet presAssocID="{D0BDA519-58F1-4205-A0F1-57863A869E52}" presName="childTextBox" presStyleLbl="fgAccFollowNode1" presStyleIdx="0" presStyleCnt="2">
        <dgm:presLayoutVars>
          <dgm:bulletEnabled val="1"/>
        </dgm:presLayoutVars>
      </dgm:prSet>
      <dgm:spPr/>
    </dgm:pt>
    <dgm:pt modelId="{90858024-A4B2-460A-90DF-223C16B9E036}" type="pres">
      <dgm:prSet presAssocID="{CAA3498C-E817-4B37-B32C-CC0F6C319346}" presName="childTextBox" presStyleLbl="fgAccFollowNode1" presStyleIdx="1" presStyleCnt="2">
        <dgm:presLayoutVars>
          <dgm:bulletEnabled val="1"/>
        </dgm:presLayoutVars>
      </dgm:prSet>
      <dgm:spPr/>
    </dgm:pt>
    <dgm:pt modelId="{C8AA786E-49FE-4BE8-A4C7-E8BFCE7198A7}" type="pres">
      <dgm:prSet presAssocID="{FD95EDDE-2433-4D65-9399-8B4F69B1970E}" presName="sp" presStyleCnt="0"/>
      <dgm:spPr/>
    </dgm:pt>
    <dgm:pt modelId="{FCCE22AC-9253-42E6-B872-20E3A4EE9058}" type="pres">
      <dgm:prSet presAssocID="{83E11DC7-4042-419A-9122-0835A4597CF0}" presName="arrowAndChildren" presStyleCnt="0"/>
      <dgm:spPr/>
    </dgm:pt>
    <dgm:pt modelId="{2073D145-2933-46D3-BB9C-A3C50D896362}" type="pres">
      <dgm:prSet presAssocID="{83E11DC7-4042-419A-9122-0835A4597CF0}" presName="parentTextArrow" presStyleLbl="node1" presStyleIdx="1" presStyleCnt="2"/>
      <dgm:spPr/>
    </dgm:pt>
  </dgm:ptLst>
  <dgm:cxnLst>
    <dgm:cxn modelId="{D479E00E-A249-4EE9-83F7-7BBC8A430EBC}" srcId="{511A8965-75BA-4572-8293-57193A0B580B}" destId="{83E11DC7-4042-419A-9122-0835A4597CF0}" srcOrd="0" destOrd="0" parTransId="{C161AD59-C41F-487F-9021-74E5E4AD99C9}" sibTransId="{FD95EDDE-2433-4D65-9399-8B4F69B1970E}"/>
    <dgm:cxn modelId="{0D202D3D-5B39-4228-96FD-B01C195F70B8}" type="presOf" srcId="{F8C93798-94CD-4FA3-8E00-80532DF47E72}" destId="{E6E7E6E2-E04E-4CB6-9D18-701C3E5799BE}" srcOrd="1" destOrd="0" presId="urn:microsoft.com/office/officeart/2005/8/layout/process4"/>
    <dgm:cxn modelId="{B3B3F85F-6779-4F9D-A448-96610846FCCE}" srcId="{F8C93798-94CD-4FA3-8E00-80532DF47E72}" destId="{CAA3498C-E817-4B37-B32C-CC0F6C319346}" srcOrd="1" destOrd="0" parTransId="{382BD66E-3874-4796-B1AB-C27F8562F348}" sibTransId="{D447249C-82E6-47E2-B103-E82D69EB7776}"/>
    <dgm:cxn modelId="{C536546A-1F99-4D6F-A23B-83B6D3ED21FA}" srcId="{511A8965-75BA-4572-8293-57193A0B580B}" destId="{F8C93798-94CD-4FA3-8E00-80532DF47E72}" srcOrd="1" destOrd="0" parTransId="{95807954-39C4-4CEB-A11D-CF2C5ED2FE6E}" sibTransId="{E3172835-56B7-446F-BED4-BE4BE8788AC9}"/>
    <dgm:cxn modelId="{55E4DE4D-61D6-43C7-9708-1B6A8126DB52}" type="presOf" srcId="{D0BDA519-58F1-4205-A0F1-57863A869E52}" destId="{F0B12121-50D8-42A7-A6F1-F6B80C0E3177}" srcOrd="0" destOrd="0" presId="urn:microsoft.com/office/officeart/2005/8/layout/process4"/>
    <dgm:cxn modelId="{69CEA14E-F114-4F32-B983-5D9700982DF6}" type="presOf" srcId="{511A8965-75BA-4572-8293-57193A0B580B}" destId="{CF6C2951-B5B7-4614-80A4-246436F253E5}" srcOrd="0" destOrd="0" presId="urn:microsoft.com/office/officeart/2005/8/layout/process4"/>
    <dgm:cxn modelId="{1FFE1073-5C9C-4004-9EDF-306A5BF4F6A9}" type="presOf" srcId="{CAA3498C-E817-4B37-B32C-CC0F6C319346}" destId="{90858024-A4B2-460A-90DF-223C16B9E036}" srcOrd="0" destOrd="0" presId="urn:microsoft.com/office/officeart/2005/8/layout/process4"/>
    <dgm:cxn modelId="{24461554-C809-4158-8F4C-A4E72B70608E}" type="presOf" srcId="{F8C93798-94CD-4FA3-8E00-80532DF47E72}" destId="{C2CAEFF3-37A7-448C-AB3C-893CC110D299}" srcOrd="0" destOrd="0" presId="urn:microsoft.com/office/officeart/2005/8/layout/process4"/>
    <dgm:cxn modelId="{B71873AB-5C7E-4E0C-BC98-00D733D88E2F}" srcId="{F8C93798-94CD-4FA3-8E00-80532DF47E72}" destId="{D0BDA519-58F1-4205-A0F1-57863A869E52}" srcOrd="0" destOrd="0" parTransId="{13EA1763-645E-455A-9593-C302884698D6}" sibTransId="{74E868A0-D002-4218-AF0C-91585CF7008E}"/>
    <dgm:cxn modelId="{D4D7C1EE-1F87-4271-A4B7-C84F42D6A466}" type="presOf" srcId="{83E11DC7-4042-419A-9122-0835A4597CF0}" destId="{2073D145-2933-46D3-BB9C-A3C50D896362}" srcOrd="0" destOrd="0" presId="urn:microsoft.com/office/officeart/2005/8/layout/process4"/>
    <dgm:cxn modelId="{B51AEDD2-1CDA-4473-988C-A940CA357D70}" type="presParOf" srcId="{CF6C2951-B5B7-4614-80A4-246436F253E5}" destId="{8C2868B5-93EE-4AE4-8EE2-2CEE9693F51C}" srcOrd="0" destOrd="0" presId="urn:microsoft.com/office/officeart/2005/8/layout/process4"/>
    <dgm:cxn modelId="{858DD865-59F9-4DC0-B69F-7E2869F562DC}" type="presParOf" srcId="{8C2868B5-93EE-4AE4-8EE2-2CEE9693F51C}" destId="{C2CAEFF3-37A7-448C-AB3C-893CC110D299}" srcOrd="0" destOrd="0" presId="urn:microsoft.com/office/officeart/2005/8/layout/process4"/>
    <dgm:cxn modelId="{F1D09550-1243-4849-8F98-E0DE1F811B5E}" type="presParOf" srcId="{8C2868B5-93EE-4AE4-8EE2-2CEE9693F51C}" destId="{E6E7E6E2-E04E-4CB6-9D18-701C3E5799BE}" srcOrd="1" destOrd="0" presId="urn:microsoft.com/office/officeart/2005/8/layout/process4"/>
    <dgm:cxn modelId="{9BA064CB-057F-4618-BBC9-0F6925221048}" type="presParOf" srcId="{8C2868B5-93EE-4AE4-8EE2-2CEE9693F51C}" destId="{3E29D454-7D22-4FAE-8236-68969EF00A1D}" srcOrd="2" destOrd="0" presId="urn:microsoft.com/office/officeart/2005/8/layout/process4"/>
    <dgm:cxn modelId="{99272912-23A6-4021-BFCD-EB4435FEA84C}" type="presParOf" srcId="{3E29D454-7D22-4FAE-8236-68969EF00A1D}" destId="{F0B12121-50D8-42A7-A6F1-F6B80C0E3177}" srcOrd="0" destOrd="0" presId="urn:microsoft.com/office/officeart/2005/8/layout/process4"/>
    <dgm:cxn modelId="{77532E7F-6F9B-4696-AFE9-F0EA04143190}" type="presParOf" srcId="{3E29D454-7D22-4FAE-8236-68969EF00A1D}" destId="{90858024-A4B2-460A-90DF-223C16B9E036}" srcOrd="1" destOrd="0" presId="urn:microsoft.com/office/officeart/2005/8/layout/process4"/>
    <dgm:cxn modelId="{8A5E4179-E800-4196-9B1B-C4CF36F0FA09}" type="presParOf" srcId="{CF6C2951-B5B7-4614-80A4-246436F253E5}" destId="{C8AA786E-49FE-4BE8-A4C7-E8BFCE7198A7}" srcOrd="1" destOrd="0" presId="urn:microsoft.com/office/officeart/2005/8/layout/process4"/>
    <dgm:cxn modelId="{D2404DFE-344F-495E-9214-A3457611646F}" type="presParOf" srcId="{CF6C2951-B5B7-4614-80A4-246436F253E5}" destId="{FCCE22AC-9253-42E6-B872-20E3A4EE9058}" srcOrd="2" destOrd="0" presId="urn:microsoft.com/office/officeart/2005/8/layout/process4"/>
    <dgm:cxn modelId="{587C27E0-888C-4F36-8FCB-F9E79D53796D}" type="presParOf" srcId="{FCCE22AC-9253-42E6-B872-20E3A4EE9058}" destId="{2073D145-2933-46D3-BB9C-A3C50D89636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72E3E0-7C07-4324-B4E7-5433132C4CA5}"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C229584E-3114-42A4-A276-CCFE2D3A4F0C}">
      <dgm:prSet phldrT="[Text]"/>
      <dgm:spPr>
        <a:solidFill>
          <a:schemeClr val="tx2">
            <a:alpha val="50000"/>
          </a:schemeClr>
        </a:solidFill>
      </dgm:spPr>
      <dgm:t>
        <a:bodyPr/>
        <a:lstStyle/>
        <a:p>
          <a:r>
            <a:rPr lang="en-US" dirty="0"/>
            <a:t>(Problem)</a:t>
          </a:r>
        </a:p>
        <a:p>
          <a:r>
            <a:rPr lang="en-US" dirty="0"/>
            <a:t>I Recently Lost Coverage</a:t>
          </a:r>
        </a:p>
      </dgm:t>
    </dgm:pt>
    <dgm:pt modelId="{B1FB5E62-B12A-4D6A-9B8B-371B7788A482}" type="parTrans" cxnId="{A80DCF30-0005-4364-8488-C325E2863EF8}">
      <dgm:prSet/>
      <dgm:spPr/>
      <dgm:t>
        <a:bodyPr/>
        <a:lstStyle/>
        <a:p>
          <a:endParaRPr lang="en-US"/>
        </a:p>
      </dgm:t>
    </dgm:pt>
    <dgm:pt modelId="{93B43BB7-CF55-4AD0-81F4-A0D6EFAB8CF8}" type="sibTrans" cxnId="{A80DCF30-0005-4364-8488-C325E2863EF8}">
      <dgm:prSet/>
      <dgm:spPr/>
      <dgm:t>
        <a:bodyPr/>
        <a:lstStyle/>
        <a:p>
          <a:endParaRPr lang="en-US"/>
        </a:p>
      </dgm:t>
    </dgm:pt>
    <dgm:pt modelId="{FA93DD42-823C-4C78-B4B0-01C6684BB90E}">
      <dgm:prSet phldrT="[Text]"/>
      <dgm:spPr/>
      <dgm:t>
        <a:bodyPr/>
        <a:lstStyle/>
        <a:p>
          <a:r>
            <a:rPr lang="en-US" dirty="0"/>
            <a:t>COBRA?</a:t>
          </a:r>
        </a:p>
      </dgm:t>
    </dgm:pt>
    <dgm:pt modelId="{A56330DB-F518-4273-8C4F-656D45C5DB76}" type="parTrans" cxnId="{60F82549-38B9-4A22-BAF9-D01D202C26F8}">
      <dgm:prSet/>
      <dgm:spPr/>
      <dgm:t>
        <a:bodyPr/>
        <a:lstStyle/>
        <a:p>
          <a:endParaRPr lang="en-US"/>
        </a:p>
      </dgm:t>
    </dgm:pt>
    <dgm:pt modelId="{6BF0B243-7049-41FC-9464-B92EB002B61D}" type="sibTrans" cxnId="{60F82549-38B9-4A22-BAF9-D01D202C26F8}">
      <dgm:prSet/>
      <dgm:spPr/>
      <dgm:t>
        <a:bodyPr/>
        <a:lstStyle/>
        <a:p>
          <a:endParaRPr lang="en-US"/>
        </a:p>
      </dgm:t>
    </dgm:pt>
    <dgm:pt modelId="{2F772F85-D44D-4A6C-A368-BD80255A116C}">
      <dgm:prSet phldrT="[Text]"/>
      <dgm:spPr/>
      <dgm:t>
        <a:bodyPr/>
        <a:lstStyle/>
        <a:p>
          <a:r>
            <a:rPr lang="en-US" dirty="0"/>
            <a:t>STM or FI or BOTH?</a:t>
          </a:r>
        </a:p>
      </dgm:t>
    </dgm:pt>
    <dgm:pt modelId="{FC3FED69-B9C6-4BEF-AF07-72F5A206795A}" type="parTrans" cxnId="{DA135DF6-7854-4585-85E3-F49875839C71}">
      <dgm:prSet/>
      <dgm:spPr/>
      <dgm:t>
        <a:bodyPr/>
        <a:lstStyle/>
        <a:p>
          <a:endParaRPr lang="en-US"/>
        </a:p>
      </dgm:t>
    </dgm:pt>
    <dgm:pt modelId="{B71A40B5-9F46-497B-9C62-81B73197770E}" type="sibTrans" cxnId="{DA135DF6-7854-4585-85E3-F49875839C71}">
      <dgm:prSet/>
      <dgm:spPr/>
      <dgm:t>
        <a:bodyPr/>
        <a:lstStyle/>
        <a:p>
          <a:endParaRPr lang="en-US"/>
        </a:p>
      </dgm:t>
    </dgm:pt>
    <dgm:pt modelId="{3B993413-E103-4097-89C5-8F50AABBA059}">
      <dgm:prSet phldrT="[Text]"/>
      <dgm:spPr/>
      <dgm:t>
        <a:bodyPr/>
        <a:lstStyle/>
        <a:p>
          <a:r>
            <a:rPr lang="en-US" dirty="0"/>
            <a:t>Medicaid?</a:t>
          </a:r>
        </a:p>
      </dgm:t>
    </dgm:pt>
    <dgm:pt modelId="{A1E47FC6-B27B-4499-93A8-1C86689AE5E1}" type="parTrans" cxnId="{3E1AA276-0398-4F81-8F47-96B25E346892}">
      <dgm:prSet/>
      <dgm:spPr/>
      <dgm:t>
        <a:bodyPr/>
        <a:lstStyle/>
        <a:p>
          <a:endParaRPr lang="en-US"/>
        </a:p>
      </dgm:t>
    </dgm:pt>
    <dgm:pt modelId="{3F654304-0C22-41F5-A4FD-2C43302C003F}" type="sibTrans" cxnId="{3E1AA276-0398-4F81-8F47-96B25E346892}">
      <dgm:prSet/>
      <dgm:spPr/>
      <dgm:t>
        <a:bodyPr/>
        <a:lstStyle/>
        <a:p>
          <a:endParaRPr lang="en-US"/>
        </a:p>
      </dgm:t>
    </dgm:pt>
    <dgm:pt modelId="{C1E722C5-CA60-41CD-BBDB-5435B11EFBDD}">
      <dgm:prSet phldrT="[Text]"/>
      <dgm:spPr/>
      <dgm:t>
        <a:bodyPr/>
        <a:lstStyle/>
        <a:p>
          <a:r>
            <a:rPr lang="en-US" dirty="0"/>
            <a:t>SEP?</a:t>
          </a:r>
        </a:p>
      </dgm:t>
    </dgm:pt>
    <dgm:pt modelId="{A4997778-76AE-44D0-9A7A-AB08EDC11FF7}" type="parTrans" cxnId="{DC2D16AE-38A8-4DE6-B23F-8E0AD6C398C4}">
      <dgm:prSet/>
      <dgm:spPr/>
      <dgm:t>
        <a:bodyPr/>
        <a:lstStyle/>
        <a:p>
          <a:endParaRPr lang="en-US"/>
        </a:p>
      </dgm:t>
    </dgm:pt>
    <dgm:pt modelId="{CE071A4B-FE4A-4F7A-B679-CFFC606DE898}" type="sibTrans" cxnId="{DC2D16AE-38A8-4DE6-B23F-8E0AD6C398C4}">
      <dgm:prSet/>
      <dgm:spPr/>
      <dgm:t>
        <a:bodyPr/>
        <a:lstStyle/>
        <a:p>
          <a:endParaRPr lang="en-US"/>
        </a:p>
      </dgm:t>
    </dgm:pt>
    <dgm:pt modelId="{C80763C1-4915-442C-9D1D-BCB9A6944DCB}" type="pres">
      <dgm:prSet presAssocID="{4472E3E0-7C07-4324-B4E7-5433132C4CA5}" presName="composite" presStyleCnt="0">
        <dgm:presLayoutVars>
          <dgm:chMax val="1"/>
          <dgm:dir/>
          <dgm:resizeHandles val="exact"/>
        </dgm:presLayoutVars>
      </dgm:prSet>
      <dgm:spPr/>
    </dgm:pt>
    <dgm:pt modelId="{61D879C9-4862-42A1-98DE-FF526D1C13BF}" type="pres">
      <dgm:prSet presAssocID="{4472E3E0-7C07-4324-B4E7-5433132C4CA5}" presName="radial" presStyleCnt="0">
        <dgm:presLayoutVars>
          <dgm:animLvl val="ctr"/>
        </dgm:presLayoutVars>
      </dgm:prSet>
      <dgm:spPr/>
    </dgm:pt>
    <dgm:pt modelId="{8B876EEB-3469-41AB-99E5-C2646F969798}" type="pres">
      <dgm:prSet presAssocID="{C229584E-3114-42A4-A276-CCFE2D3A4F0C}" presName="centerShape" presStyleLbl="vennNode1" presStyleIdx="0" presStyleCnt="5"/>
      <dgm:spPr/>
    </dgm:pt>
    <dgm:pt modelId="{6F32C87C-A586-4BF8-9305-64707639F33D}" type="pres">
      <dgm:prSet presAssocID="{FA93DD42-823C-4C78-B4B0-01C6684BB90E}" presName="node" presStyleLbl="vennNode1" presStyleIdx="1" presStyleCnt="5">
        <dgm:presLayoutVars>
          <dgm:bulletEnabled val="1"/>
        </dgm:presLayoutVars>
      </dgm:prSet>
      <dgm:spPr/>
    </dgm:pt>
    <dgm:pt modelId="{FF7F31BC-31F6-4C77-9D1A-10259AD0D851}" type="pres">
      <dgm:prSet presAssocID="{2F772F85-D44D-4A6C-A368-BD80255A116C}" presName="node" presStyleLbl="vennNode1" presStyleIdx="2" presStyleCnt="5">
        <dgm:presLayoutVars>
          <dgm:bulletEnabled val="1"/>
        </dgm:presLayoutVars>
      </dgm:prSet>
      <dgm:spPr/>
    </dgm:pt>
    <dgm:pt modelId="{80AF3784-BCD2-4A23-A395-BDCDBF7496A0}" type="pres">
      <dgm:prSet presAssocID="{3B993413-E103-4097-89C5-8F50AABBA059}" presName="node" presStyleLbl="vennNode1" presStyleIdx="3" presStyleCnt="5">
        <dgm:presLayoutVars>
          <dgm:bulletEnabled val="1"/>
        </dgm:presLayoutVars>
      </dgm:prSet>
      <dgm:spPr/>
    </dgm:pt>
    <dgm:pt modelId="{FB667C8C-7AF9-4289-9A70-7AFA5B3B9CEA}" type="pres">
      <dgm:prSet presAssocID="{C1E722C5-CA60-41CD-BBDB-5435B11EFBDD}" presName="node" presStyleLbl="vennNode1" presStyleIdx="4" presStyleCnt="5">
        <dgm:presLayoutVars>
          <dgm:bulletEnabled val="1"/>
        </dgm:presLayoutVars>
      </dgm:prSet>
      <dgm:spPr/>
    </dgm:pt>
  </dgm:ptLst>
  <dgm:cxnLst>
    <dgm:cxn modelId="{23350107-FBC2-48D3-88E9-293AD558062A}" type="presOf" srcId="{C1E722C5-CA60-41CD-BBDB-5435B11EFBDD}" destId="{FB667C8C-7AF9-4289-9A70-7AFA5B3B9CEA}" srcOrd="0" destOrd="0" presId="urn:microsoft.com/office/officeart/2005/8/layout/radial3"/>
    <dgm:cxn modelId="{E4D4A213-E167-4696-830D-9DA277672560}" type="presOf" srcId="{4472E3E0-7C07-4324-B4E7-5433132C4CA5}" destId="{C80763C1-4915-442C-9D1D-BCB9A6944DCB}" srcOrd="0" destOrd="0" presId="urn:microsoft.com/office/officeart/2005/8/layout/radial3"/>
    <dgm:cxn modelId="{A80DCF30-0005-4364-8488-C325E2863EF8}" srcId="{4472E3E0-7C07-4324-B4E7-5433132C4CA5}" destId="{C229584E-3114-42A4-A276-CCFE2D3A4F0C}" srcOrd="0" destOrd="0" parTransId="{B1FB5E62-B12A-4D6A-9B8B-371B7788A482}" sibTransId="{93B43BB7-CF55-4AD0-81F4-A0D6EFAB8CF8}"/>
    <dgm:cxn modelId="{D24EB83B-3A6A-4524-8760-A2B763B64225}" type="presOf" srcId="{C229584E-3114-42A4-A276-CCFE2D3A4F0C}" destId="{8B876EEB-3469-41AB-99E5-C2646F969798}" srcOrd="0" destOrd="0" presId="urn:microsoft.com/office/officeart/2005/8/layout/radial3"/>
    <dgm:cxn modelId="{60F82549-38B9-4A22-BAF9-D01D202C26F8}" srcId="{C229584E-3114-42A4-A276-CCFE2D3A4F0C}" destId="{FA93DD42-823C-4C78-B4B0-01C6684BB90E}" srcOrd="0" destOrd="0" parTransId="{A56330DB-F518-4273-8C4F-656D45C5DB76}" sibTransId="{6BF0B243-7049-41FC-9464-B92EB002B61D}"/>
    <dgm:cxn modelId="{CFB13350-BC48-4C2E-99EA-28DEA7050E14}" type="presOf" srcId="{2F772F85-D44D-4A6C-A368-BD80255A116C}" destId="{FF7F31BC-31F6-4C77-9D1A-10259AD0D851}" srcOrd="0" destOrd="0" presId="urn:microsoft.com/office/officeart/2005/8/layout/radial3"/>
    <dgm:cxn modelId="{3E1AA276-0398-4F81-8F47-96B25E346892}" srcId="{C229584E-3114-42A4-A276-CCFE2D3A4F0C}" destId="{3B993413-E103-4097-89C5-8F50AABBA059}" srcOrd="2" destOrd="0" parTransId="{A1E47FC6-B27B-4499-93A8-1C86689AE5E1}" sibTransId="{3F654304-0C22-41F5-A4FD-2C43302C003F}"/>
    <dgm:cxn modelId="{DC2D16AE-38A8-4DE6-B23F-8E0AD6C398C4}" srcId="{C229584E-3114-42A4-A276-CCFE2D3A4F0C}" destId="{C1E722C5-CA60-41CD-BBDB-5435B11EFBDD}" srcOrd="3" destOrd="0" parTransId="{A4997778-76AE-44D0-9A7A-AB08EDC11FF7}" sibTransId="{CE071A4B-FE4A-4F7A-B679-CFFC606DE898}"/>
    <dgm:cxn modelId="{903D40ED-2513-4716-AE5A-A3DF9118938E}" type="presOf" srcId="{3B993413-E103-4097-89C5-8F50AABBA059}" destId="{80AF3784-BCD2-4A23-A395-BDCDBF7496A0}" srcOrd="0" destOrd="0" presId="urn:microsoft.com/office/officeart/2005/8/layout/radial3"/>
    <dgm:cxn modelId="{DA135DF6-7854-4585-85E3-F49875839C71}" srcId="{C229584E-3114-42A4-A276-CCFE2D3A4F0C}" destId="{2F772F85-D44D-4A6C-A368-BD80255A116C}" srcOrd="1" destOrd="0" parTransId="{FC3FED69-B9C6-4BEF-AF07-72F5A206795A}" sibTransId="{B71A40B5-9F46-497B-9C62-81B73197770E}"/>
    <dgm:cxn modelId="{08668CFB-A0CF-4DB6-8B8B-0CEC6C4371B0}" type="presOf" srcId="{FA93DD42-823C-4C78-B4B0-01C6684BB90E}" destId="{6F32C87C-A586-4BF8-9305-64707639F33D}" srcOrd="0" destOrd="0" presId="urn:microsoft.com/office/officeart/2005/8/layout/radial3"/>
    <dgm:cxn modelId="{CA9F5165-2612-45B1-85CD-AE69A51C6C65}" type="presParOf" srcId="{C80763C1-4915-442C-9D1D-BCB9A6944DCB}" destId="{61D879C9-4862-42A1-98DE-FF526D1C13BF}" srcOrd="0" destOrd="0" presId="urn:microsoft.com/office/officeart/2005/8/layout/radial3"/>
    <dgm:cxn modelId="{BC1BF6C3-C209-47CE-8467-7A41C4A5A3AB}" type="presParOf" srcId="{61D879C9-4862-42A1-98DE-FF526D1C13BF}" destId="{8B876EEB-3469-41AB-99E5-C2646F969798}" srcOrd="0" destOrd="0" presId="urn:microsoft.com/office/officeart/2005/8/layout/radial3"/>
    <dgm:cxn modelId="{F5AE4599-BC41-47EB-96A8-D1EC6ADB9BB1}" type="presParOf" srcId="{61D879C9-4862-42A1-98DE-FF526D1C13BF}" destId="{6F32C87C-A586-4BF8-9305-64707639F33D}" srcOrd="1" destOrd="0" presId="urn:microsoft.com/office/officeart/2005/8/layout/radial3"/>
    <dgm:cxn modelId="{EFC03EDD-D5E4-4A5D-9B88-A0351CA940CF}" type="presParOf" srcId="{61D879C9-4862-42A1-98DE-FF526D1C13BF}" destId="{FF7F31BC-31F6-4C77-9D1A-10259AD0D851}" srcOrd="2" destOrd="0" presId="urn:microsoft.com/office/officeart/2005/8/layout/radial3"/>
    <dgm:cxn modelId="{1031C509-99C1-42C7-89BB-556E3FB40E1F}" type="presParOf" srcId="{61D879C9-4862-42A1-98DE-FF526D1C13BF}" destId="{80AF3784-BCD2-4A23-A395-BDCDBF7496A0}" srcOrd="3" destOrd="0" presId="urn:microsoft.com/office/officeart/2005/8/layout/radial3"/>
    <dgm:cxn modelId="{56B90454-64DD-4E6A-AC1C-61C27A5A49D9}" type="presParOf" srcId="{61D879C9-4862-42A1-98DE-FF526D1C13BF}" destId="{FB667C8C-7AF9-4289-9A70-7AFA5B3B9CEA}"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72E3E0-7C07-4324-B4E7-5433132C4CA5}"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C229584E-3114-42A4-A276-CCFE2D3A4F0C}">
      <dgm:prSet phldrT="[Text]"/>
      <dgm:spPr>
        <a:solidFill>
          <a:schemeClr val="tx2">
            <a:alpha val="50000"/>
          </a:schemeClr>
        </a:solidFill>
      </dgm:spPr>
      <dgm:t>
        <a:bodyPr/>
        <a:lstStyle/>
        <a:p>
          <a:r>
            <a:rPr lang="en-US" u="sng" dirty="0"/>
            <a:t>Problem?</a:t>
          </a:r>
        </a:p>
        <a:p>
          <a:r>
            <a:rPr lang="en-US" dirty="0"/>
            <a:t>I Recently Lost Coverage</a:t>
          </a:r>
        </a:p>
      </dgm:t>
    </dgm:pt>
    <dgm:pt modelId="{B1FB5E62-B12A-4D6A-9B8B-371B7788A482}" type="parTrans" cxnId="{A80DCF30-0005-4364-8488-C325E2863EF8}">
      <dgm:prSet/>
      <dgm:spPr/>
      <dgm:t>
        <a:bodyPr/>
        <a:lstStyle/>
        <a:p>
          <a:endParaRPr lang="en-US"/>
        </a:p>
      </dgm:t>
    </dgm:pt>
    <dgm:pt modelId="{93B43BB7-CF55-4AD0-81F4-A0D6EFAB8CF8}" type="sibTrans" cxnId="{A80DCF30-0005-4364-8488-C325E2863EF8}">
      <dgm:prSet/>
      <dgm:spPr/>
      <dgm:t>
        <a:bodyPr/>
        <a:lstStyle/>
        <a:p>
          <a:endParaRPr lang="en-US"/>
        </a:p>
      </dgm:t>
    </dgm:pt>
    <dgm:pt modelId="{FA93DD42-823C-4C78-B4B0-01C6684BB90E}">
      <dgm:prSet phldrT="[Text]" custT="1"/>
      <dgm:spPr/>
      <dgm:t>
        <a:bodyPr/>
        <a:lstStyle/>
        <a:p>
          <a:r>
            <a:rPr lang="en-US" sz="1600" dirty="0"/>
            <a:t>COBRA</a:t>
          </a:r>
          <a:r>
            <a:rPr lang="en-US" sz="1500" dirty="0"/>
            <a:t>?</a:t>
          </a:r>
        </a:p>
      </dgm:t>
    </dgm:pt>
    <dgm:pt modelId="{A56330DB-F518-4273-8C4F-656D45C5DB76}" type="parTrans" cxnId="{60F82549-38B9-4A22-BAF9-D01D202C26F8}">
      <dgm:prSet/>
      <dgm:spPr/>
      <dgm:t>
        <a:bodyPr/>
        <a:lstStyle/>
        <a:p>
          <a:endParaRPr lang="en-US"/>
        </a:p>
      </dgm:t>
    </dgm:pt>
    <dgm:pt modelId="{6BF0B243-7049-41FC-9464-B92EB002B61D}" type="sibTrans" cxnId="{60F82549-38B9-4A22-BAF9-D01D202C26F8}">
      <dgm:prSet/>
      <dgm:spPr/>
      <dgm:t>
        <a:bodyPr/>
        <a:lstStyle/>
        <a:p>
          <a:endParaRPr lang="en-US"/>
        </a:p>
      </dgm:t>
    </dgm:pt>
    <dgm:pt modelId="{2F772F85-D44D-4A6C-A368-BD80255A116C}">
      <dgm:prSet phldrT="[Text]"/>
      <dgm:spPr/>
      <dgm:t>
        <a:bodyPr/>
        <a:lstStyle/>
        <a:p>
          <a:r>
            <a:rPr lang="en-US" dirty="0"/>
            <a:t>STM or FI or BOTH?</a:t>
          </a:r>
        </a:p>
      </dgm:t>
    </dgm:pt>
    <dgm:pt modelId="{FC3FED69-B9C6-4BEF-AF07-72F5A206795A}" type="parTrans" cxnId="{DA135DF6-7854-4585-85E3-F49875839C71}">
      <dgm:prSet/>
      <dgm:spPr/>
      <dgm:t>
        <a:bodyPr/>
        <a:lstStyle/>
        <a:p>
          <a:endParaRPr lang="en-US"/>
        </a:p>
      </dgm:t>
    </dgm:pt>
    <dgm:pt modelId="{B71A40B5-9F46-497B-9C62-81B73197770E}" type="sibTrans" cxnId="{DA135DF6-7854-4585-85E3-F49875839C71}">
      <dgm:prSet/>
      <dgm:spPr/>
      <dgm:t>
        <a:bodyPr/>
        <a:lstStyle/>
        <a:p>
          <a:endParaRPr lang="en-US"/>
        </a:p>
      </dgm:t>
    </dgm:pt>
    <dgm:pt modelId="{3B993413-E103-4097-89C5-8F50AABBA059}">
      <dgm:prSet phldrT="[Text]"/>
      <dgm:spPr/>
      <dgm:t>
        <a:bodyPr/>
        <a:lstStyle/>
        <a:p>
          <a:r>
            <a:rPr lang="en-US" dirty="0"/>
            <a:t>Medicaid?</a:t>
          </a:r>
        </a:p>
      </dgm:t>
    </dgm:pt>
    <dgm:pt modelId="{A1E47FC6-B27B-4499-93A8-1C86689AE5E1}" type="parTrans" cxnId="{3E1AA276-0398-4F81-8F47-96B25E346892}">
      <dgm:prSet/>
      <dgm:spPr/>
      <dgm:t>
        <a:bodyPr/>
        <a:lstStyle/>
        <a:p>
          <a:endParaRPr lang="en-US"/>
        </a:p>
      </dgm:t>
    </dgm:pt>
    <dgm:pt modelId="{3F654304-0C22-41F5-A4FD-2C43302C003F}" type="sibTrans" cxnId="{3E1AA276-0398-4F81-8F47-96B25E346892}">
      <dgm:prSet/>
      <dgm:spPr/>
      <dgm:t>
        <a:bodyPr/>
        <a:lstStyle/>
        <a:p>
          <a:endParaRPr lang="en-US"/>
        </a:p>
      </dgm:t>
    </dgm:pt>
    <dgm:pt modelId="{C1E722C5-CA60-41CD-BBDB-5435B11EFBDD}">
      <dgm:prSet phldrT="[Text]" custT="1"/>
      <dgm:spPr/>
      <dgm:t>
        <a:bodyPr/>
        <a:lstStyle/>
        <a:p>
          <a:r>
            <a:rPr lang="en-US" sz="2800" dirty="0"/>
            <a:t>SEP?</a:t>
          </a:r>
        </a:p>
      </dgm:t>
    </dgm:pt>
    <dgm:pt modelId="{A4997778-76AE-44D0-9A7A-AB08EDC11FF7}" type="parTrans" cxnId="{DC2D16AE-38A8-4DE6-B23F-8E0AD6C398C4}">
      <dgm:prSet/>
      <dgm:spPr/>
      <dgm:t>
        <a:bodyPr/>
        <a:lstStyle/>
        <a:p>
          <a:endParaRPr lang="en-US"/>
        </a:p>
      </dgm:t>
    </dgm:pt>
    <dgm:pt modelId="{CE071A4B-FE4A-4F7A-B679-CFFC606DE898}" type="sibTrans" cxnId="{DC2D16AE-38A8-4DE6-B23F-8E0AD6C398C4}">
      <dgm:prSet/>
      <dgm:spPr/>
      <dgm:t>
        <a:bodyPr/>
        <a:lstStyle/>
        <a:p>
          <a:endParaRPr lang="en-US"/>
        </a:p>
      </dgm:t>
    </dgm:pt>
    <dgm:pt modelId="{C80763C1-4915-442C-9D1D-BCB9A6944DCB}" type="pres">
      <dgm:prSet presAssocID="{4472E3E0-7C07-4324-B4E7-5433132C4CA5}" presName="composite" presStyleCnt="0">
        <dgm:presLayoutVars>
          <dgm:chMax val="1"/>
          <dgm:dir/>
          <dgm:resizeHandles val="exact"/>
        </dgm:presLayoutVars>
      </dgm:prSet>
      <dgm:spPr/>
    </dgm:pt>
    <dgm:pt modelId="{61D879C9-4862-42A1-98DE-FF526D1C13BF}" type="pres">
      <dgm:prSet presAssocID="{4472E3E0-7C07-4324-B4E7-5433132C4CA5}" presName="radial" presStyleCnt="0">
        <dgm:presLayoutVars>
          <dgm:animLvl val="ctr"/>
        </dgm:presLayoutVars>
      </dgm:prSet>
      <dgm:spPr/>
    </dgm:pt>
    <dgm:pt modelId="{8B876EEB-3469-41AB-99E5-C2646F969798}" type="pres">
      <dgm:prSet presAssocID="{C229584E-3114-42A4-A276-CCFE2D3A4F0C}" presName="centerShape" presStyleLbl="vennNode1" presStyleIdx="0" presStyleCnt="5"/>
      <dgm:spPr/>
    </dgm:pt>
    <dgm:pt modelId="{6F32C87C-A586-4BF8-9305-64707639F33D}" type="pres">
      <dgm:prSet presAssocID="{FA93DD42-823C-4C78-B4B0-01C6684BB90E}" presName="node" presStyleLbl="vennNode1" presStyleIdx="1" presStyleCnt="5">
        <dgm:presLayoutVars>
          <dgm:bulletEnabled val="1"/>
        </dgm:presLayoutVars>
      </dgm:prSet>
      <dgm:spPr/>
    </dgm:pt>
    <dgm:pt modelId="{FF7F31BC-31F6-4C77-9D1A-10259AD0D851}" type="pres">
      <dgm:prSet presAssocID="{2F772F85-D44D-4A6C-A368-BD80255A116C}" presName="node" presStyleLbl="vennNode1" presStyleIdx="2" presStyleCnt="5" custRadScaleRad="103072">
        <dgm:presLayoutVars>
          <dgm:bulletEnabled val="1"/>
        </dgm:presLayoutVars>
      </dgm:prSet>
      <dgm:spPr/>
    </dgm:pt>
    <dgm:pt modelId="{80AF3784-BCD2-4A23-A395-BDCDBF7496A0}" type="pres">
      <dgm:prSet presAssocID="{3B993413-E103-4097-89C5-8F50AABBA059}" presName="node" presStyleLbl="vennNode1" presStyleIdx="3" presStyleCnt="5">
        <dgm:presLayoutVars>
          <dgm:bulletEnabled val="1"/>
        </dgm:presLayoutVars>
      </dgm:prSet>
      <dgm:spPr/>
    </dgm:pt>
    <dgm:pt modelId="{FB667C8C-7AF9-4289-9A70-7AFA5B3B9CEA}" type="pres">
      <dgm:prSet presAssocID="{C1E722C5-CA60-41CD-BBDB-5435B11EFBDD}" presName="node" presStyleLbl="vennNode1" presStyleIdx="4" presStyleCnt="5" custRadScaleRad="99919" custRadScaleInc="0">
        <dgm:presLayoutVars>
          <dgm:bulletEnabled val="1"/>
        </dgm:presLayoutVars>
      </dgm:prSet>
      <dgm:spPr/>
    </dgm:pt>
  </dgm:ptLst>
  <dgm:cxnLst>
    <dgm:cxn modelId="{23350107-FBC2-48D3-88E9-293AD558062A}" type="presOf" srcId="{C1E722C5-CA60-41CD-BBDB-5435B11EFBDD}" destId="{FB667C8C-7AF9-4289-9A70-7AFA5B3B9CEA}" srcOrd="0" destOrd="0" presId="urn:microsoft.com/office/officeart/2005/8/layout/radial3"/>
    <dgm:cxn modelId="{E4D4A213-E167-4696-830D-9DA277672560}" type="presOf" srcId="{4472E3E0-7C07-4324-B4E7-5433132C4CA5}" destId="{C80763C1-4915-442C-9D1D-BCB9A6944DCB}" srcOrd="0" destOrd="0" presId="urn:microsoft.com/office/officeart/2005/8/layout/radial3"/>
    <dgm:cxn modelId="{A80DCF30-0005-4364-8488-C325E2863EF8}" srcId="{4472E3E0-7C07-4324-B4E7-5433132C4CA5}" destId="{C229584E-3114-42A4-A276-CCFE2D3A4F0C}" srcOrd="0" destOrd="0" parTransId="{B1FB5E62-B12A-4D6A-9B8B-371B7788A482}" sibTransId="{93B43BB7-CF55-4AD0-81F4-A0D6EFAB8CF8}"/>
    <dgm:cxn modelId="{D24EB83B-3A6A-4524-8760-A2B763B64225}" type="presOf" srcId="{C229584E-3114-42A4-A276-CCFE2D3A4F0C}" destId="{8B876EEB-3469-41AB-99E5-C2646F969798}" srcOrd="0" destOrd="0" presId="urn:microsoft.com/office/officeart/2005/8/layout/radial3"/>
    <dgm:cxn modelId="{60F82549-38B9-4A22-BAF9-D01D202C26F8}" srcId="{C229584E-3114-42A4-A276-CCFE2D3A4F0C}" destId="{FA93DD42-823C-4C78-B4B0-01C6684BB90E}" srcOrd="0" destOrd="0" parTransId="{A56330DB-F518-4273-8C4F-656D45C5DB76}" sibTransId="{6BF0B243-7049-41FC-9464-B92EB002B61D}"/>
    <dgm:cxn modelId="{CFB13350-BC48-4C2E-99EA-28DEA7050E14}" type="presOf" srcId="{2F772F85-D44D-4A6C-A368-BD80255A116C}" destId="{FF7F31BC-31F6-4C77-9D1A-10259AD0D851}" srcOrd="0" destOrd="0" presId="urn:microsoft.com/office/officeart/2005/8/layout/radial3"/>
    <dgm:cxn modelId="{3E1AA276-0398-4F81-8F47-96B25E346892}" srcId="{C229584E-3114-42A4-A276-CCFE2D3A4F0C}" destId="{3B993413-E103-4097-89C5-8F50AABBA059}" srcOrd="2" destOrd="0" parTransId="{A1E47FC6-B27B-4499-93A8-1C86689AE5E1}" sibTransId="{3F654304-0C22-41F5-A4FD-2C43302C003F}"/>
    <dgm:cxn modelId="{DC2D16AE-38A8-4DE6-B23F-8E0AD6C398C4}" srcId="{C229584E-3114-42A4-A276-CCFE2D3A4F0C}" destId="{C1E722C5-CA60-41CD-BBDB-5435B11EFBDD}" srcOrd="3" destOrd="0" parTransId="{A4997778-76AE-44D0-9A7A-AB08EDC11FF7}" sibTransId="{CE071A4B-FE4A-4F7A-B679-CFFC606DE898}"/>
    <dgm:cxn modelId="{903D40ED-2513-4716-AE5A-A3DF9118938E}" type="presOf" srcId="{3B993413-E103-4097-89C5-8F50AABBA059}" destId="{80AF3784-BCD2-4A23-A395-BDCDBF7496A0}" srcOrd="0" destOrd="0" presId="urn:microsoft.com/office/officeart/2005/8/layout/radial3"/>
    <dgm:cxn modelId="{DA135DF6-7854-4585-85E3-F49875839C71}" srcId="{C229584E-3114-42A4-A276-CCFE2D3A4F0C}" destId="{2F772F85-D44D-4A6C-A368-BD80255A116C}" srcOrd="1" destOrd="0" parTransId="{FC3FED69-B9C6-4BEF-AF07-72F5A206795A}" sibTransId="{B71A40B5-9F46-497B-9C62-81B73197770E}"/>
    <dgm:cxn modelId="{08668CFB-A0CF-4DB6-8B8B-0CEC6C4371B0}" type="presOf" srcId="{FA93DD42-823C-4C78-B4B0-01C6684BB90E}" destId="{6F32C87C-A586-4BF8-9305-64707639F33D}" srcOrd="0" destOrd="0" presId="urn:microsoft.com/office/officeart/2005/8/layout/radial3"/>
    <dgm:cxn modelId="{CA9F5165-2612-45B1-85CD-AE69A51C6C65}" type="presParOf" srcId="{C80763C1-4915-442C-9D1D-BCB9A6944DCB}" destId="{61D879C9-4862-42A1-98DE-FF526D1C13BF}" srcOrd="0" destOrd="0" presId="urn:microsoft.com/office/officeart/2005/8/layout/radial3"/>
    <dgm:cxn modelId="{BC1BF6C3-C209-47CE-8467-7A41C4A5A3AB}" type="presParOf" srcId="{61D879C9-4862-42A1-98DE-FF526D1C13BF}" destId="{8B876EEB-3469-41AB-99E5-C2646F969798}" srcOrd="0" destOrd="0" presId="urn:microsoft.com/office/officeart/2005/8/layout/radial3"/>
    <dgm:cxn modelId="{F5AE4599-BC41-47EB-96A8-D1EC6ADB9BB1}" type="presParOf" srcId="{61D879C9-4862-42A1-98DE-FF526D1C13BF}" destId="{6F32C87C-A586-4BF8-9305-64707639F33D}" srcOrd="1" destOrd="0" presId="urn:microsoft.com/office/officeart/2005/8/layout/radial3"/>
    <dgm:cxn modelId="{EFC03EDD-D5E4-4A5D-9B88-A0351CA940CF}" type="presParOf" srcId="{61D879C9-4862-42A1-98DE-FF526D1C13BF}" destId="{FF7F31BC-31F6-4C77-9D1A-10259AD0D851}" srcOrd="2" destOrd="0" presId="urn:microsoft.com/office/officeart/2005/8/layout/radial3"/>
    <dgm:cxn modelId="{1031C509-99C1-42C7-89BB-556E3FB40E1F}" type="presParOf" srcId="{61D879C9-4862-42A1-98DE-FF526D1C13BF}" destId="{80AF3784-BCD2-4A23-A395-BDCDBF7496A0}" srcOrd="3" destOrd="0" presId="urn:microsoft.com/office/officeart/2005/8/layout/radial3"/>
    <dgm:cxn modelId="{56B90454-64DD-4E6A-AC1C-61C27A5A49D9}" type="presParOf" srcId="{61D879C9-4862-42A1-98DE-FF526D1C13BF}" destId="{FB667C8C-7AF9-4289-9A70-7AFA5B3B9CEA}"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BE4B00-6C04-4F4E-B6DC-A1E177AD40B3}" type="doc">
      <dgm:prSet loTypeId="urn:microsoft.com/office/officeart/2005/8/layout/equation2" loCatId="process" qsTypeId="urn:microsoft.com/office/officeart/2005/8/quickstyle/simple1" qsCatId="simple" csTypeId="urn:microsoft.com/office/officeart/2005/8/colors/accent1_2" csCatId="accent1" phldr="1"/>
      <dgm:spPr/>
    </dgm:pt>
    <dgm:pt modelId="{E8E4A483-0CAC-48B8-B403-3EC2F1B4608C}">
      <dgm:prSet phldrT="[Text]"/>
      <dgm:spPr>
        <a:solidFill>
          <a:schemeClr val="tx2"/>
        </a:solidFill>
      </dgm:spPr>
      <dgm:t>
        <a:bodyPr/>
        <a:lstStyle/>
        <a:p>
          <a:r>
            <a:rPr lang="en-US" dirty="0"/>
            <a:t>FI?</a:t>
          </a:r>
        </a:p>
      </dgm:t>
    </dgm:pt>
    <dgm:pt modelId="{45AFC2AA-7CE1-419A-B3CA-A855C1A62E4D}" type="parTrans" cxnId="{A1D99211-54AB-40ED-BE3A-C08BA3239326}">
      <dgm:prSet/>
      <dgm:spPr/>
      <dgm:t>
        <a:bodyPr/>
        <a:lstStyle/>
        <a:p>
          <a:endParaRPr lang="en-US"/>
        </a:p>
      </dgm:t>
    </dgm:pt>
    <dgm:pt modelId="{D5A92BF3-F111-41C8-B6EB-EAA98D7CA442}" type="sibTrans" cxnId="{A1D99211-54AB-40ED-BE3A-C08BA3239326}">
      <dgm:prSet/>
      <dgm:spPr>
        <a:solidFill>
          <a:schemeClr val="accent4">
            <a:lumMod val="60000"/>
            <a:lumOff val="40000"/>
          </a:schemeClr>
        </a:solidFill>
      </dgm:spPr>
      <dgm:t>
        <a:bodyPr/>
        <a:lstStyle/>
        <a:p>
          <a:r>
            <a:rPr lang="en-US" dirty="0"/>
            <a:t>OR</a:t>
          </a:r>
        </a:p>
      </dgm:t>
    </dgm:pt>
    <dgm:pt modelId="{C5B26B9F-8262-4CAC-B9E5-79612C9635C7}">
      <dgm:prSet phldrT="[Text]"/>
      <dgm:spPr/>
      <dgm:t>
        <a:bodyPr/>
        <a:lstStyle/>
        <a:p>
          <a:r>
            <a:rPr lang="en-US" dirty="0"/>
            <a:t>STM?</a:t>
          </a:r>
        </a:p>
      </dgm:t>
    </dgm:pt>
    <dgm:pt modelId="{8009560C-2EE9-4AB2-AD1B-9FB2785A4BD4}" type="parTrans" cxnId="{F24C4F5F-FDFD-4609-BEBB-DC93B5AD3F8C}">
      <dgm:prSet/>
      <dgm:spPr/>
      <dgm:t>
        <a:bodyPr/>
        <a:lstStyle/>
        <a:p>
          <a:endParaRPr lang="en-US"/>
        </a:p>
      </dgm:t>
    </dgm:pt>
    <dgm:pt modelId="{C43DD3F2-7773-4CFC-9581-FE1CFD107DDF}" type="sibTrans" cxnId="{F24C4F5F-FDFD-4609-BEBB-DC93B5AD3F8C}">
      <dgm:prSet/>
      <dgm:spPr>
        <a:solidFill>
          <a:schemeClr val="accent4">
            <a:lumMod val="60000"/>
            <a:lumOff val="40000"/>
          </a:schemeClr>
        </a:solidFill>
      </dgm:spPr>
      <dgm:t>
        <a:bodyPr/>
        <a:lstStyle/>
        <a:p>
          <a:endParaRPr lang="en-US"/>
        </a:p>
      </dgm:t>
    </dgm:pt>
    <dgm:pt modelId="{58BC511C-8D32-4494-A755-E265BCF61C95}">
      <dgm:prSet phldrT="[Text]"/>
      <dgm:spPr>
        <a:solidFill>
          <a:schemeClr val="tx2"/>
        </a:solidFill>
      </dgm:spPr>
      <dgm:t>
        <a:bodyPr/>
        <a:lstStyle/>
        <a:p>
          <a:r>
            <a:rPr lang="en-US" dirty="0"/>
            <a:t>FI works best because…</a:t>
          </a:r>
        </a:p>
      </dgm:t>
    </dgm:pt>
    <dgm:pt modelId="{97C13D96-9E63-409A-A421-131E4D89B1E8}" type="parTrans" cxnId="{55D1D6AC-7800-41F5-B82A-D8573435FDC1}">
      <dgm:prSet/>
      <dgm:spPr/>
      <dgm:t>
        <a:bodyPr/>
        <a:lstStyle/>
        <a:p>
          <a:endParaRPr lang="en-US"/>
        </a:p>
      </dgm:t>
    </dgm:pt>
    <dgm:pt modelId="{059E5CC0-D85B-4F03-9EBE-30F6D31AB5DB}" type="sibTrans" cxnId="{55D1D6AC-7800-41F5-B82A-D8573435FDC1}">
      <dgm:prSet/>
      <dgm:spPr/>
      <dgm:t>
        <a:bodyPr/>
        <a:lstStyle/>
        <a:p>
          <a:endParaRPr lang="en-US"/>
        </a:p>
      </dgm:t>
    </dgm:pt>
    <dgm:pt modelId="{816D0769-1C89-483E-939E-E39A75A3186D}" type="pres">
      <dgm:prSet presAssocID="{50BE4B00-6C04-4F4E-B6DC-A1E177AD40B3}" presName="Name0" presStyleCnt="0">
        <dgm:presLayoutVars>
          <dgm:dir/>
          <dgm:resizeHandles val="exact"/>
        </dgm:presLayoutVars>
      </dgm:prSet>
      <dgm:spPr/>
    </dgm:pt>
    <dgm:pt modelId="{FBE97633-5F86-4997-AE82-E1EB53B8ED23}" type="pres">
      <dgm:prSet presAssocID="{50BE4B00-6C04-4F4E-B6DC-A1E177AD40B3}" presName="vNodes" presStyleCnt="0"/>
      <dgm:spPr/>
    </dgm:pt>
    <dgm:pt modelId="{01B4CC60-6C65-452C-BAD6-263FDD8E4A21}" type="pres">
      <dgm:prSet presAssocID="{E8E4A483-0CAC-48B8-B403-3EC2F1B4608C}" presName="node" presStyleLbl="node1" presStyleIdx="0" presStyleCnt="3">
        <dgm:presLayoutVars>
          <dgm:bulletEnabled val="1"/>
        </dgm:presLayoutVars>
      </dgm:prSet>
      <dgm:spPr/>
    </dgm:pt>
    <dgm:pt modelId="{FCDCC520-F2F2-4D43-9F73-210B62E9D0A2}" type="pres">
      <dgm:prSet presAssocID="{D5A92BF3-F111-41C8-B6EB-EAA98D7CA442}" presName="spacerT" presStyleCnt="0"/>
      <dgm:spPr/>
    </dgm:pt>
    <dgm:pt modelId="{62F5E7F4-7608-465B-950E-A33292034D58}" type="pres">
      <dgm:prSet presAssocID="{D5A92BF3-F111-41C8-B6EB-EAA98D7CA442}" presName="sibTrans" presStyleLbl="sibTrans2D1" presStyleIdx="0" presStyleCnt="2" custFlipHor="1" custScaleX="53301" custScaleY="54568" custLinFactNeighborX="7982" custLinFactNeighborY="25733"/>
      <dgm:spPr>
        <a:prstGeom prst="flowChartConnector">
          <a:avLst/>
        </a:prstGeom>
      </dgm:spPr>
    </dgm:pt>
    <dgm:pt modelId="{65C9F79C-9FC8-4D08-AB84-D7A190244146}" type="pres">
      <dgm:prSet presAssocID="{D5A92BF3-F111-41C8-B6EB-EAA98D7CA442}" presName="spacerB" presStyleCnt="0"/>
      <dgm:spPr/>
    </dgm:pt>
    <dgm:pt modelId="{81383C5F-3572-491C-9EF8-10AE443F9D64}" type="pres">
      <dgm:prSet presAssocID="{C5B26B9F-8262-4CAC-B9E5-79612C9635C7}" presName="node" presStyleLbl="node1" presStyleIdx="1" presStyleCnt="3" custLinFactNeighborX="4630" custLinFactNeighborY="-5147">
        <dgm:presLayoutVars>
          <dgm:bulletEnabled val="1"/>
        </dgm:presLayoutVars>
      </dgm:prSet>
      <dgm:spPr/>
    </dgm:pt>
    <dgm:pt modelId="{D25C3D7A-6DBC-429E-9CE9-49F21BFB466B}" type="pres">
      <dgm:prSet presAssocID="{50BE4B00-6C04-4F4E-B6DC-A1E177AD40B3}" presName="sibTransLast" presStyleLbl="sibTrans2D1" presStyleIdx="1" presStyleCnt="2"/>
      <dgm:spPr/>
    </dgm:pt>
    <dgm:pt modelId="{4F422317-4F8F-4630-AE4F-00367E484319}" type="pres">
      <dgm:prSet presAssocID="{50BE4B00-6C04-4F4E-B6DC-A1E177AD40B3}" presName="connectorText" presStyleLbl="sibTrans2D1" presStyleIdx="1" presStyleCnt="2"/>
      <dgm:spPr/>
    </dgm:pt>
    <dgm:pt modelId="{7E648CE8-E279-46B8-8341-47367F36C2A1}" type="pres">
      <dgm:prSet presAssocID="{50BE4B00-6C04-4F4E-B6DC-A1E177AD40B3}" presName="lastNode" presStyleLbl="node1" presStyleIdx="2" presStyleCnt="3" custLinFactNeighborX="39724" custLinFactNeighborY="2554">
        <dgm:presLayoutVars>
          <dgm:bulletEnabled val="1"/>
        </dgm:presLayoutVars>
      </dgm:prSet>
      <dgm:spPr/>
    </dgm:pt>
  </dgm:ptLst>
  <dgm:cxnLst>
    <dgm:cxn modelId="{A1D99211-54AB-40ED-BE3A-C08BA3239326}" srcId="{50BE4B00-6C04-4F4E-B6DC-A1E177AD40B3}" destId="{E8E4A483-0CAC-48B8-B403-3EC2F1B4608C}" srcOrd="0" destOrd="0" parTransId="{45AFC2AA-7CE1-419A-B3CA-A855C1A62E4D}" sibTransId="{D5A92BF3-F111-41C8-B6EB-EAA98D7CA442}"/>
    <dgm:cxn modelId="{EA49DA38-97C9-4752-AF0C-35BBF6B3FFC9}" type="presOf" srcId="{50BE4B00-6C04-4F4E-B6DC-A1E177AD40B3}" destId="{816D0769-1C89-483E-939E-E39A75A3186D}" srcOrd="0" destOrd="0" presId="urn:microsoft.com/office/officeart/2005/8/layout/equation2"/>
    <dgm:cxn modelId="{5799AE5D-A4FF-4167-A2C4-12FB4F0F8E08}" type="presOf" srcId="{58BC511C-8D32-4494-A755-E265BCF61C95}" destId="{7E648CE8-E279-46B8-8341-47367F36C2A1}" srcOrd="0" destOrd="0" presId="urn:microsoft.com/office/officeart/2005/8/layout/equation2"/>
    <dgm:cxn modelId="{F24C4F5F-FDFD-4609-BEBB-DC93B5AD3F8C}" srcId="{50BE4B00-6C04-4F4E-B6DC-A1E177AD40B3}" destId="{C5B26B9F-8262-4CAC-B9E5-79612C9635C7}" srcOrd="1" destOrd="0" parTransId="{8009560C-2EE9-4AB2-AD1B-9FB2785A4BD4}" sibTransId="{C43DD3F2-7773-4CFC-9581-FE1CFD107DDF}"/>
    <dgm:cxn modelId="{98119986-7EB8-4C91-999B-72D865080653}" type="presOf" srcId="{C43DD3F2-7773-4CFC-9581-FE1CFD107DDF}" destId="{D25C3D7A-6DBC-429E-9CE9-49F21BFB466B}" srcOrd="0" destOrd="0" presId="urn:microsoft.com/office/officeart/2005/8/layout/equation2"/>
    <dgm:cxn modelId="{641CA3A0-8331-426C-BE56-F0C61B7F4308}" type="presOf" srcId="{C5B26B9F-8262-4CAC-B9E5-79612C9635C7}" destId="{81383C5F-3572-491C-9EF8-10AE443F9D64}" srcOrd="0" destOrd="0" presId="urn:microsoft.com/office/officeart/2005/8/layout/equation2"/>
    <dgm:cxn modelId="{55D1D6AC-7800-41F5-B82A-D8573435FDC1}" srcId="{50BE4B00-6C04-4F4E-B6DC-A1E177AD40B3}" destId="{58BC511C-8D32-4494-A755-E265BCF61C95}" srcOrd="2" destOrd="0" parTransId="{97C13D96-9E63-409A-A421-131E4D89B1E8}" sibTransId="{059E5CC0-D85B-4F03-9EBE-30F6D31AB5DB}"/>
    <dgm:cxn modelId="{6224ABEA-ED91-43BF-8A95-F8CD2CC15DDD}" type="presOf" srcId="{D5A92BF3-F111-41C8-B6EB-EAA98D7CA442}" destId="{62F5E7F4-7608-465B-950E-A33292034D58}" srcOrd="0" destOrd="0" presId="urn:microsoft.com/office/officeart/2005/8/layout/equation2"/>
    <dgm:cxn modelId="{CC030CEE-7ACF-4C1C-A272-E40177D88658}" type="presOf" srcId="{C43DD3F2-7773-4CFC-9581-FE1CFD107DDF}" destId="{4F422317-4F8F-4630-AE4F-00367E484319}" srcOrd="1" destOrd="0" presId="urn:microsoft.com/office/officeart/2005/8/layout/equation2"/>
    <dgm:cxn modelId="{F7348CEF-1B49-4220-8D03-3885CAD4CE27}" type="presOf" srcId="{E8E4A483-0CAC-48B8-B403-3EC2F1B4608C}" destId="{01B4CC60-6C65-452C-BAD6-263FDD8E4A21}" srcOrd="0" destOrd="0" presId="urn:microsoft.com/office/officeart/2005/8/layout/equation2"/>
    <dgm:cxn modelId="{FD2383E0-F006-45F9-9AD7-214E6CCAF6C7}" type="presParOf" srcId="{816D0769-1C89-483E-939E-E39A75A3186D}" destId="{FBE97633-5F86-4997-AE82-E1EB53B8ED23}" srcOrd="0" destOrd="0" presId="urn:microsoft.com/office/officeart/2005/8/layout/equation2"/>
    <dgm:cxn modelId="{AA712930-BB1C-469A-9456-BCBAA48B7EE8}" type="presParOf" srcId="{FBE97633-5F86-4997-AE82-E1EB53B8ED23}" destId="{01B4CC60-6C65-452C-BAD6-263FDD8E4A21}" srcOrd="0" destOrd="0" presId="urn:microsoft.com/office/officeart/2005/8/layout/equation2"/>
    <dgm:cxn modelId="{E50E2AC6-1C47-4A84-9D6E-74701C814D54}" type="presParOf" srcId="{FBE97633-5F86-4997-AE82-E1EB53B8ED23}" destId="{FCDCC520-F2F2-4D43-9F73-210B62E9D0A2}" srcOrd="1" destOrd="0" presId="urn:microsoft.com/office/officeart/2005/8/layout/equation2"/>
    <dgm:cxn modelId="{F40C11B5-5A9A-41F2-B7BA-529604E5989F}" type="presParOf" srcId="{FBE97633-5F86-4997-AE82-E1EB53B8ED23}" destId="{62F5E7F4-7608-465B-950E-A33292034D58}" srcOrd="2" destOrd="0" presId="urn:microsoft.com/office/officeart/2005/8/layout/equation2"/>
    <dgm:cxn modelId="{91C23D9A-1BFC-43F0-8878-B2726398171F}" type="presParOf" srcId="{FBE97633-5F86-4997-AE82-E1EB53B8ED23}" destId="{65C9F79C-9FC8-4D08-AB84-D7A190244146}" srcOrd="3" destOrd="0" presId="urn:microsoft.com/office/officeart/2005/8/layout/equation2"/>
    <dgm:cxn modelId="{D5A5E932-8843-483E-BBAC-36D685112EDC}" type="presParOf" srcId="{FBE97633-5F86-4997-AE82-E1EB53B8ED23}" destId="{81383C5F-3572-491C-9EF8-10AE443F9D64}" srcOrd="4" destOrd="0" presId="urn:microsoft.com/office/officeart/2005/8/layout/equation2"/>
    <dgm:cxn modelId="{3A5FC269-1895-4AB5-9EE7-163E889410AE}" type="presParOf" srcId="{816D0769-1C89-483E-939E-E39A75A3186D}" destId="{D25C3D7A-6DBC-429E-9CE9-49F21BFB466B}" srcOrd="1" destOrd="0" presId="urn:microsoft.com/office/officeart/2005/8/layout/equation2"/>
    <dgm:cxn modelId="{1EDCAB17-A076-41CE-A5BD-B28ED1378006}" type="presParOf" srcId="{D25C3D7A-6DBC-429E-9CE9-49F21BFB466B}" destId="{4F422317-4F8F-4630-AE4F-00367E484319}" srcOrd="0" destOrd="0" presId="urn:microsoft.com/office/officeart/2005/8/layout/equation2"/>
    <dgm:cxn modelId="{1EE5659F-A2B0-4FDD-8558-2F37A66053CD}" type="presParOf" srcId="{816D0769-1C89-483E-939E-E39A75A3186D}" destId="{7E648CE8-E279-46B8-8341-47367F36C2A1}"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E5AEFE-2B66-4D1B-ABE8-922A45C35C05}" type="doc">
      <dgm:prSet loTypeId="urn:microsoft.com/office/officeart/2018/2/layout/IconVerticalSolidList" loCatId="icon" qsTypeId="urn:microsoft.com/office/officeart/2005/8/quickstyle/simple1" qsCatId="simple" csTypeId="urn:microsoft.com/office/officeart/2018/5/colors/Iconchunking_neutralicontext_accent6_2" csCatId="accent6" phldr="1"/>
      <dgm:spPr/>
      <dgm:t>
        <a:bodyPr/>
        <a:lstStyle/>
        <a:p>
          <a:endParaRPr lang="en-US"/>
        </a:p>
      </dgm:t>
    </dgm:pt>
    <dgm:pt modelId="{6D91EAD0-123F-4EE3-883D-B6A0A50C4828}">
      <dgm:prSet/>
      <dgm:spPr/>
      <dgm:t>
        <a:bodyPr/>
        <a:lstStyle/>
        <a:p>
          <a:pPr>
            <a:lnSpc>
              <a:spcPct val="100000"/>
            </a:lnSpc>
          </a:pPr>
          <a:r>
            <a:rPr lang="en-US" b="0" i="0"/>
            <a:t>“Okay Jane, remember, I represent most major carriers, such as Blue Cross, United Healthcare, Humana, etc., from what I am seeing across the board, your price ranges between $150 and $450, there is a good plan here with total protection benefits, for $210, what price range works for you?”</a:t>
          </a:r>
          <a:endParaRPr lang="en-US"/>
        </a:p>
      </dgm:t>
    </dgm:pt>
    <dgm:pt modelId="{6DBCBDA4-1C5B-433B-976D-A25C8CEAF6BC}" type="parTrans" cxnId="{61D671F3-8E7E-4051-B794-081B38815902}">
      <dgm:prSet/>
      <dgm:spPr/>
      <dgm:t>
        <a:bodyPr/>
        <a:lstStyle/>
        <a:p>
          <a:endParaRPr lang="en-US"/>
        </a:p>
      </dgm:t>
    </dgm:pt>
    <dgm:pt modelId="{0E00E3AF-FE6B-48D8-BD72-33BB30A20ACA}" type="sibTrans" cxnId="{61D671F3-8E7E-4051-B794-081B38815902}">
      <dgm:prSet/>
      <dgm:spPr/>
      <dgm:t>
        <a:bodyPr/>
        <a:lstStyle/>
        <a:p>
          <a:endParaRPr lang="en-US"/>
        </a:p>
      </dgm:t>
    </dgm:pt>
    <dgm:pt modelId="{22EAFFEB-0937-4FA8-8B5B-F15DA0B5ED93}">
      <dgm:prSet/>
      <dgm:spPr/>
      <dgm:t>
        <a:bodyPr/>
        <a:lstStyle/>
        <a:p>
          <a:pPr>
            <a:lnSpc>
              <a:spcPct val="100000"/>
            </a:lnSpc>
          </a:pPr>
          <a:r>
            <a:rPr lang="en-US" b="0" i="0"/>
            <a:t>Hint: Make sure you are not loading cost on the cheapest plan just to increase your commission. Top producers do not need to sell multiple plans on every client, instead, they effectively narrow down the customers affordability, and enroll them into something they can afford and keep.</a:t>
          </a:r>
          <a:endParaRPr lang="en-US"/>
        </a:p>
      </dgm:t>
    </dgm:pt>
    <dgm:pt modelId="{11695EB3-D6C8-444F-9A42-41A45AB6FF6A}" type="parTrans" cxnId="{8E089B9B-B342-4D7D-9F39-3CB3F14BC0C5}">
      <dgm:prSet/>
      <dgm:spPr/>
      <dgm:t>
        <a:bodyPr/>
        <a:lstStyle/>
        <a:p>
          <a:endParaRPr lang="en-US"/>
        </a:p>
      </dgm:t>
    </dgm:pt>
    <dgm:pt modelId="{24E831C6-8F7C-4B18-84AD-208D4043AFA9}" type="sibTrans" cxnId="{8E089B9B-B342-4D7D-9F39-3CB3F14BC0C5}">
      <dgm:prSet/>
      <dgm:spPr/>
      <dgm:t>
        <a:bodyPr/>
        <a:lstStyle/>
        <a:p>
          <a:endParaRPr lang="en-US"/>
        </a:p>
      </dgm:t>
    </dgm:pt>
    <dgm:pt modelId="{2F2B063A-BDE0-4157-9224-E107315EC1FA}" type="pres">
      <dgm:prSet presAssocID="{30E5AEFE-2B66-4D1B-ABE8-922A45C35C05}" presName="root" presStyleCnt="0">
        <dgm:presLayoutVars>
          <dgm:dir/>
          <dgm:resizeHandles val="exact"/>
        </dgm:presLayoutVars>
      </dgm:prSet>
      <dgm:spPr/>
    </dgm:pt>
    <dgm:pt modelId="{39C0E10E-F0C4-4D35-81C0-95ABCF3FED20}" type="pres">
      <dgm:prSet presAssocID="{6D91EAD0-123F-4EE3-883D-B6A0A50C4828}" presName="compNode" presStyleCnt="0"/>
      <dgm:spPr/>
    </dgm:pt>
    <dgm:pt modelId="{EFA86306-9F5A-43C5-8317-F28530E52903}" type="pres">
      <dgm:prSet presAssocID="{6D91EAD0-123F-4EE3-883D-B6A0A50C4828}" presName="bgRect" presStyleLbl="bgShp" presStyleIdx="0" presStyleCnt="2"/>
      <dgm:spPr/>
    </dgm:pt>
    <dgm:pt modelId="{97738F04-ECFC-4D19-ACE8-FE68D7A7496D}" type="pres">
      <dgm:prSet presAssocID="{6D91EAD0-123F-4EE3-883D-B6A0A50C482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5C7B9F09-0B2D-4008-8246-75795E8BA59E}" type="pres">
      <dgm:prSet presAssocID="{6D91EAD0-123F-4EE3-883D-B6A0A50C4828}" presName="spaceRect" presStyleCnt="0"/>
      <dgm:spPr/>
    </dgm:pt>
    <dgm:pt modelId="{491E1C41-DE8B-4C18-936A-6657B644902A}" type="pres">
      <dgm:prSet presAssocID="{6D91EAD0-123F-4EE3-883D-B6A0A50C4828}" presName="parTx" presStyleLbl="revTx" presStyleIdx="0" presStyleCnt="2">
        <dgm:presLayoutVars>
          <dgm:chMax val="0"/>
          <dgm:chPref val="0"/>
        </dgm:presLayoutVars>
      </dgm:prSet>
      <dgm:spPr/>
    </dgm:pt>
    <dgm:pt modelId="{37D6D885-7A67-4735-84A2-F501EA86DE6F}" type="pres">
      <dgm:prSet presAssocID="{0E00E3AF-FE6B-48D8-BD72-33BB30A20ACA}" presName="sibTrans" presStyleCnt="0"/>
      <dgm:spPr/>
    </dgm:pt>
    <dgm:pt modelId="{69D678F3-E204-4457-A179-5AA5E69412C5}" type="pres">
      <dgm:prSet presAssocID="{22EAFFEB-0937-4FA8-8B5B-F15DA0B5ED93}" presName="compNode" presStyleCnt="0"/>
      <dgm:spPr/>
    </dgm:pt>
    <dgm:pt modelId="{3326C4B4-7653-41CC-8CE6-05F80F96CC67}" type="pres">
      <dgm:prSet presAssocID="{22EAFFEB-0937-4FA8-8B5B-F15DA0B5ED93}" presName="bgRect" presStyleLbl="bgShp" presStyleIdx="1" presStyleCnt="2"/>
      <dgm:spPr/>
    </dgm:pt>
    <dgm:pt modelId="{86C0470B-9AAB-421A-8377-4C047D2E319C}" type="pres">
      <dgm:prSet presAssocID="{22EAFFEB-0937-4FA8-8B5B-F15DA0B5ED9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42AB43BC-F9A5-43EF-9534-DF442A218249}" type="pres">
      <dgm:prSet presAssocID="{22EAFFEB-0937-4FA8-8B5B-F15DA0B5ED93}" presName="spaceRect" presStyleCnt="0"/>
      <dgm:spPr/>
    </dgm:pt>
    <dgm:pt modelId="{A0133BE3-1EE3-4EC0-B67C-F4E592B94DE7}" type="pres">
      <dgm:prSet presAssocID="{22EAFFEB-0937-4FA8-8B5B-F15DA0B5ED93}" presName="parTx" presStyleLbl="revTx" presStyleIdx="1" presStyleCnt="2">
        <dgm:presLayoutVars>
          <dgm:chMax val="0"/>
          <dgm:chPref val="0"/>
        </dgm:presLayoutVars>
      </dgm:prSet>
      <dgm:spPr/>
    </dgm:pt>
  </dgm:ptLst>
  <dgm:cxnLst>
    <dgm:cxn modelId="{93600F7E-4EA8-4D92-A1E1-844B6DC0E1E9}" type="presOf" srcId="{6D91EAD0-123F-4EE3-883D-B6A0A50C4828}" destId="{491E1C41-DE8B-4C18-936A-6657B644902A}" srcOrd="0" destOrd="0" presId="urn:microsoft.com/office/officeart/2018/2/layout/IconVerticalSolidList"/>
    <dgm:cxn modelId="{8E089B9B-B342-4D7D-9F39-3CB3F14BC0C5}" srcId="{30E5AEFE-2B66-4D1B-ABE8-922A45C35C05}" destId="{22EAFFEB-0937-4FA8-8B5B-F15DA0B5ED93}" srcOrd="1" destOrd="0" parTransId="{11695EB3-D6C8-444F-9A42-41A45AB6FF6A}" sibTransId="{24E831C6-8F7C-4B18-84AD-208D4043AFA9}"/>
    <dgm:cxn modelId="{5BD676D8-5F95-4E08-BE63-4C97FD0E2F03}" type="presOf" srcId="{30E5AEFE-2B66-4D1B-ABE8-922A45C35C05}" destId="{2F2B063A-BDE0-4157-9224-E107315EC1FA}" srcOrd="0" destOrd="0" presId="urn:microsoft.com/office/officeart/2018/2/layout/IconVerticalSolidList"/>
    <dgm:cxn modelId="{61D671F3-8E7E-4051-B794-081B38815902}" srcId="{30E5AEFE-2B66-4D1B-ABE8-922A45C35C05}" destId="{6D91EAD0-123F-4EE3-883D-B6A0A50C4828}" srcOrd="0" destOrd="0" parTransId="{6DBCBDA4-1C5B-433B-976D-A25C8CEAF6BC}" sibTransId="{0E00E3AF-FE6B-48D8-BD72-33BB30A20ACA}"/>
    <dgm:cxn modelId="{572196FD-B541-426F-ADDB-8AB9F90529C1}" type="presOf" srcId="{22EAFFEB-0937-4FA8-8B5B-F15DA0B5ED93}" destId="{A0133BE3-1EE3-4EC0-B67C-F4E592B94DE7}" srcOrd="0" destOrd="0" presId="urn:microsoft.com/office/officeart/2018/2/layout/IconVerticalSolidList"/>
    <dgm:cxn modelId="{510BF13E-D201-48AA-A511-37269E9B6065}" type="presParOf" srcId="{2F2B063A-BDE0-4157-9224-E107315EC1FA}" destId="{39C0E10E-F0C4-4D35-81C0-95ABCF3FED20}" srcOrd="0" destOrd="0" presId="urn:microsoft.com/office/officeart/2018/2/layout/IconVerticalSolidList"/>
    <dgm:cxn modelId="{4C7652B8-37E5-45D2-8C56-CDE3B7294DF1}" type="presParOf" srcId="{39C0E10E-F0C4-4D35-81C0-95ABCF3FED20}" destId="{EFA86306-9F5A-43C5-8317-F28530E52903}" srcOrd="0" destOrd="0" presId="urn:microsoft.com/office/officeart/2018/2/layout/IconVerticalSolidList"/>
    <dgm:cxn modelId="{F476EFA4-DE89-4CC3-812F-8AF6F3B8665E}" type="presParOf" srcId="{39C0E10E-F0C4-4D35-81C0-95ABCF3FED20}" destId="{97738F04-ECFC-4D19-ACE8-FE68D7A7496D}" srcOrd="1" destOrd="0" presId="urn:microsoft.com/office/officeart/2018/2/layout/IconVerticalSolidList"/>
    <dgm:cxn modelId="{19547745-7C7E-4288-8490-6552D9DED87F}" type="presParOf" srcId="{39C0E10E-F0C4-4D35-81C0-95ABCF3FED20}" destId="{5C7B9F09-0B2D-4008-8246-75795E8BA59E}" srcOrd="2" destOrd="0" presId="urn:microsoft.com/office/officeart/2018/2/layout/IconVerticalSolidList"/>
    <dgm:cxn modelId="{1D3FA2BF-9847-4772-B2FE-528AB0E4E83A}" type="presParOf" srcId="{39C0E10E-F0C4-4D35-81C0-95ABCF3FED20}" destId="{491E1C41-DE8B-4C18-936A-6657B644902A}" srcOrd="3" destOrd="0" presId="urn:microsoft.com/office/officeart/2018/2/layout/IconVerticalSolidList"/>
    <dgm:cxn modelId="{93F03A66-405A-4F76-8B0A-607CE5EE3454}" type="presParOf" srcId="{2F2B063A-BDE0-4157-9224-E107315EC1FA}" destId="{37D6D885-7A67-4735-84A2-F501EA86DE6F}" srcOrd="1" destOrd="0" presId="urn:microsoft.com/office/officeart/2018/2/layout/IconVerticalSolidList"/>
    <dgm:cxn modelId="{19B8F125-3B2C-4D59-B5F3-701A406CA332}" type="presParOf" srcId="{2F2B063A-BDE0-4157-9224-E107315EC1FA}" destId="{69D678F3-E204-4457-A179-5AA5E69412C5}" srcOrd="2" destOrd="0" presId="urn:microsoft.com/office/officeart/2018/2/layout/IconVerticalSolidList"/>
    <dgm:cxn modelId="{F4ECF304-6E92-495B-9CCB-08E2A98B8597}" type="presParOf" srcId="{69D678F3-E204-4457-A179-5AA5E69412C5}" destId="{3326C4B4-7653-41CC-8CE6-05F80F96CC67}" srcOrd="0" destOrd="0" presId="urn:microsoft.com/office/officeart/2018/2/layout/IconVerticalSolidList"/>
    <dgm:cxn modelId="{DC22637D-C793-4D26-B745-C58237AB660D}" type="presParOf" srcId="{69D678F3-E204-4457-A179-5AA5E69412C5}" destId="{86C0470B-9AAB-421A-8377-4C047D2E319C}" srcOrd="1" destOrd="0" presId="urn:microsoft.com/office/officeart/2018/2/layout/IconVerticalSolidList"/>
    <dgm:cxn modelId="{619293DF-9F4D-4437-B7D0-007CD0650C2E}" type="presParOf" srcId="{69D678F3-E204-4457-A179-5AA5E69412C5}" destId="{42AB43BC-F9A5-43EF-9534-DF442A218249}" srcOrd="2" destOrd="0" presId="urn:microsoft.com/office/officeart/2018/2/layout/IconVerticalSolidList"/>
    <dgm:cxn modelId="{9C6F6483-2139-484A-904D-A67CBEA89868}" type="presParOf" srcId="{69D678F3-E204-4457-A179-5AA5E69412C5}" destId="{A0133BE3-1EE3-4EC0-B67C-F4E592B94DE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99BD5-6F9F-44AC-915F-A57D113B43B7}">
      <dsp:nvSpPr>
        <dsp:cNvPr id="0" name=""/>
        <dsp:cNvSpPr/>
      </dsp:nvSpPr>
      <dsp:spPr>
        <a:xfrm>
          <a:off x="4130" y="90072"/>
          <a:ext cx="2345834" cy="3698895"/>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a:t>1. “Major Medical”- Currently sold as- “Obamacare”, ACA plan, “Health Insurance.” Major Medical has 12 essential minimum coverages, has open enrollment period, and special election periods. Nationally, most major medical policies are HMO driven, and can be very expensive in situations where a client may not receive a partial subsidy or subsidy at all. For quotes on major medical policies, refer to </a:t>
          </a:r>
          <a:r>
            <a:rPr lang="en-US" sz="1100" kern="1200">
              <a:hlinkClick xmlns:r="http://schemas.openxmlformats.org/officeDocument/2006/relationships" r:id="rId1"/>
            </a:rPr>
            <a:t>www.eznetsurance.com</a:t>
          </a:r>
          <a:r>
            <a:rPr lang="en-US" sz="1100" kern="1200"/>
            <a:t>, you must obtain an FFM certification to sell these products.</a:t>
          </a:r>
        </a:p>
      </dsp:txBody>
      <dsp:txXfrm>
        <a:off x="4130" y="90072"/>
        <a:ext cx="2345834" cy="3698895"/>
      </dsp:txXfrm>
    </dsp:sp>
    <dsp:sp modelId="{29E49B88-7136-4F03-B915-7FFBFA40CA48}">
      <dsp:nvSpPr>
        <dsp:cNvPr id="0" name=""/>
        <dsp:cNvSpPr/>
      </dsp:nvSpPr>
      <dsp:spPr>
        <a:xfrm>
          <a:off x="2397821" y="1818020"/>
          <a:ext cx="351875" cy="243000"/>
        </a:xfrm>
        <a:prstGeom prst="rightArrow">
          <a:avLst>
            <a:gd name="adj1" fmla="val 50000"/>
            <a:gd name="adj2" fmla="val 5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31031BC6-545B-449A-BA19-D863259BA358}">
      <dsp:nvSpPr>
        <dsp:cNvPr id="0" name=""/>
        <dsp:cNvSpPr/>
      </dsp:nvSpPr>
      <dsp:spPr>
        <a:xfrm>
          <a:off x="2797553" y="90072"/>
          <a:ext cx="2345834" cy="3698895"/>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dirty="0"/>
            <a:t>2. Fixed Indemnity Plan- Currently sold as- “Hospital and Doctor Plan”, “Scheduled Benefit Plan.” Medical Benefit plans are NOT major medical plans, or “Health Insurance Plans”. Medical Benefit plans have a schedule of benefits, and in most cases do not have a deductible to meet before your client receives coverage. Most Medical Benefit plans are in a PPO network, allowing more doctor access than a traditional major medical policy in an HMO network. Medical Benefit plans can be sold throughout the year, and provide a low, cost effective solution for your clients.</a:t>
          </a:r>
        </a:p>
      </dsp:txBody>
      <dsp:txXfrm>
        <a:off x="2797553" y="90072"/>
        <a:ext cx="2345834" cy="3698895"/>
      </dsp:txXfrm>
    </dsp:sp>
    <dsp:sp modelId="{BDF37C75-C9BE-450F-B58D-A8E0483E061B}">
      <dsp:nvSpPr>
        <dsp:cNvPr id="0" name=""/>
        <dsp:cNvSpPr/>
      </dsp:nvSpPr>
      <dsp:spPr>
        <a:xfrm>
          <a:off x="5191244" y="1818020"/>
          <a:ext cx="351875" cy="243000"/>
        </a:xfrm>
        <a:prstGeom prst="rightArrow">
          <a:avLst>
            <a:gd name="adj1" fmla="val 50000"/>
            <a:gd name="adj2" fmla="val 5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C7CB0C25-7EEB-43CB-BFCA-03235CF4B462}">
      <dsp:nvSpPr>
        <dsp:cNvPr id="0" name=""/>
        <dsp:cNvSpPr/>
      </dsp:nvSpPr>
      <dsp:spPr>
        <a:xfrm>
          <a:off x="5590975" y="90072"/>
          <a:ext cx="2345834" cy="3698895"/>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en-US" sz="1100" kern="1200" dirty="0"/>
            <a:t>3. Short Term Medical Plans- Current sold as- “Term Medical </a:t>
          </a:r>
          <a:r>
            <a:rPr lang="en-US" sz="1100" kern="1200" dirty="0" err="1"/>
            <a:t>Plans”or</a:t>
          </a:r>
          <a:r>
            <a:rPr lang="en-US" sz="1100" kern="1200" dirty="0"/>
            <a:t> Short Term Medical. STM plans can be similar to a traditional plan, where you can purchase a deductible, co-insurance and co pay.  Depending on the state the customer lives in, a plan can be sold for up to 6-12 Months. Most STM plans come with a PPO network, so they are another great alternative to Obamacare. STM plans can be combined with a limited benefit or fixed indemnity plan.</a:t>
          </a:r>
        </a:p>
      </dsp:txBody>
      <dsp:txXfrm>
        <a:off x="5590975" y="90072"/>
        <a:ext cx="2345834" cy="3698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69AC0-D930-45C2-B543-57C4387A9A09}">
      <dsp:nvSpPr>
        <dsp:cNvPr id="0" name=""/>
        <dsp:cNvSpPr/>
      </dsp:nvSpPr>
      <dsp:spPr>
        <a:xfrm>
          <a:off x="782703" y="3758"/>
          <a:ext cx="7160253" cy="1183175"/>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Critical Illness- </a:t>
          </a:r>
          <a:r>
            <a:rPr lang="en-US" sz="1100" kern="1200" dirty="0"/>
            <a:t>This is a product that assists your customer with additional funds, should a major illness such as CANCER, HEART ATTACK, OR STROKE arise. Premiums vary depending on state, age, and current health status. Refer to carrier underwriting guide to see if your client may be declined for coverage. These plans should be presented on every call and can be sold with any core product available.  A separate policy will be sent to your client, plus they will be charged apart from their core plan, be sure your client understands that the total price includes this, but WILL be billed separate.</a:t>
          </a:r>
        </a:p>
      </dsp:txBody>
      <dsp:txXfrm>
        <a:off x="817357" y="38412"/>
        <a:ext cx="7090945" cy="1113867"/>
      </dsp:txXfrm>
    </dsp:sp>
    <dsp:sp modelId="{7DFCE7EA-2A99-42A1-80AC-5676F86ABA83}">
      <dsp:nvSpPr>
        <dsp:cNvPr id="0" name=""/>
        <dsp:cNvSpPr/>
      </dsp:nvSpPr>
      <dsp:spPr>
        <a:xfrm rot="5400000">
          <a:off x="4162429" y="1213654"/>
          <a:ext cx="400801" cy="48096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4218541" y="1253734"/>
        <a:ext cx="288577" cy="280561"/>
      </dsp:txXfrm>
    </dsp:sp>
    <dsp:sp modelId="{6041E409-F549-4021-B728-DE92DC9D7071}">
      <dsp:nvSpPr>
        <dsp:cNvPr id="0" name=""/>
        <dsp:cNvSpPr/>
      </dsp:nvSpPr>
      <dsp:spPr>
        <a:xfrm>
          <a:off x="787384" y="1721335"/>
          <a:ext cx="7150890" cy="1138670"/>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Accident Coverage- </a:t>
          </a:r>
          <a:r>
            <a:rPr lang="en-US" sz="1100" kern="1200" dirty="0">
              <a:solidFill>
                <a:schemeClr val="bg2"/>
              </a:solidFill>
            </a:rPr>
            <a:t>This is a product that assists your customer with funds should an INJURY FROM AN ACCIDENT arise. The best way to explain how these plans work is by using an example of how a real life situation would go, i.e.  If you were to break your leg and the costs of a doctor, small outpatient procedure, and Rx were $5000, and your client has a $5000 accident plan, they would be responsible for the copay on the accident plan, and the plan pays the rest.  A separate policy and cards will be sent to your client, plus they will be charged apart from their core plan, be sure your client understands that the total price includes this, but WILL be billed separate.</a:t>
          </a:r>
        </a:p>
      </dsp:txBody>
      <dsp:txXfrm>
        <a:off x="820735" y="1754686"/>
        <a:ext cx="7084188" cy="1071968"/>
      </dsp:txXfrm>
    </dsp:sp>
    <dsp:sp modelId="{1478395A-5BD7-49DB-A089-ADEAC6935B9B}">
      <dsp:nvSpPr>
        <dsp:cNvPr id="0" name=""/>
        <dsp:cNvSpPr/>
      </dsp:nvSpPr>
      <dsp:spPr>
        <a:xfrm rot="5400000">
          <a:off x="4162429" y="2886726"/>
          <a:ext cx="400801" cy="48096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4218541" y="2926806"/>
        <a:ext cx="288577" cy="280561"/>
      </dsp:txXfrm>
    </dsp:sp>
    <dsp:sp modelId="{4F0D9890-8091-4035-A960-B18ED48203ED}">
      <dsp:nvSpPr>
        <dsp:cNvPr id="0" name=""/>
        <dsp:cNvSpPr/>
      </dsp:nvSpPr>
      <dsp:spPr>
        <a:xfrm>
          <a:off x="787384" y="3394407"/>
          <a:ext cx="7150890" cy="1068803"/>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Sometimes you will see a “hybrid” of both accident medical expense coverage, as well as Critical Illness. These plans are sold with both “Standard Issue” Benefit levels (for healthier clients) or “Guaranteed Issue” (For your clients with health challenges).</a:t>
          </a:r>
        </a:p>
      </dsp:txBody>
      <dsp:txXfrm>
        <a:off x="818688" y="3425711"/>
        <a:ext cx="7088282" cy="10061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7E6E2-E04E-4CB6-9D18-701C3E5799BE}">
      <dsp:nvSpPr>
        <dsp:cNvPr id="0" name=""/>
        <dsp:cNvSpPr/>
      </dsp:nvSpPr>
      <dsp:spPr>
        <a:xfrm>
          <a:off x="0" y="3588873"/>
          <a:ext cx="5272802" cy="235468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a:t>Dental Insurance- </a:t>
          </a:r>
          <a:r>
            <a:rPr lang="en-US" sz="1500" kern="1200"/>
            <a:t>Dental insurance provides 1-3 levels of coverage, depending on plan chosen. </a:t>
          </a:r>
        </a:p>
      </dsp:txBody>
      <dsp:txXfrm>
        <a:off x="0" y="3588873"/>
        <a:ext cx="5272802" cy="1271532"/>
      </dsp:txXfrm>
    </dsp:sp>
    <dsp:sp modelId="{F0B12121-50D8-42A7-A6F1-F6B80C0E3177}">
      <dsp:nvSpPr>
        <dsp:cNvPr id="0" name=""/>
        <dsp:cNvSpPr/>
      </dsp:nvSpPr>
      <dsp:spPr>
        <a:xfrm>
          <a:off x="0" y="4813312"/>
          <a:ext cx="2636401" cy="108315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A Preventive Dental plan provides coverage for cleanings only. Most plans will allow 2  cleanings per year. Some plans pay 100% for this service, and some require a copay, refer to the product brochure when selling these plans.</a:t>
          </a:r>
        </a:p>
      </dsp:txBody>
      <dsp:txXfrm>
        <a:off x="0" y="4813312"/>
        <a:ext cx="2636401" cy="1083157"/>
      </dsp:txXfrm>
    </dsp:sp>
    <dsp:sp modelId="{90858024-A4B2-460A-90DF-223C16B9E036}">
      <dsp:nvSpPr>
        <dsp:cNvPr id="0" name=""/>
        <dsp:cNvSpPr/>
      </dsp:nvSpPr>
      <dsp:spPr>
        <a:xfrm>
          <a:off x="2636401" y="4813312"/>
          <a:ext cx="2636401" cy="1083157"/>
        </a:xfrm>
        <a:prstGeom prst="rect">
          <a:avLst/>
        </a:prstGeom>
        <a:solidFill>
          <a:schemeClr val="accent2">
            <a:tint val="40000"/>
            <a:alpha val="90000"/>
            <a:hueOff val="-1630462"/>
            <a:satOff val="10447"/>
            <a:lumOff val="477"/>
            <a:alphaOff val="0"/>
          </a:schemeClr>
        </a:solidFill>
        <a:ln w="19050" cap="rnd" cmpd="sng" algn="ctr">
          <a:solidFill>
            <a:schemeClr val="accent2">
              <a:tint val="40000"/>
              <a:alpha val="90000"/>
              <a:hueOff val="-1630462"/>
              <a:satOff val="10447"/>
              <a:lumOff val="4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A Comprehensive Dental plan provides coverage for PREVENTIVE- (2 cleanings per year), BASIC- which are small procedures such as a cavity, most plans cover this at 80%, and MAJOR- which includes services such as crowns/bridges/major oral surgery. Some plans require a waiting period for basic and major services. </a:t>
          </a:r>
        </a:p>
      </dsp:txBody>
      <dsp:txXfrm>
        <a:off x="2636401" y="4813312"/>
        <a:ext cx="2636401" cy="1083157"/>
      </dsp:txXfrm>
    </dsp:sp>
    <dsp:sp modelId="{2073D145-2933-46D3-BB9C-A3C50D896362}">
      <dsp:nvSpPr>
        <dsp:cNvPr id="0" name=""/>
        <dsp:cNvSpPr/>
      </dsp:nvSpPr>
      <dsp:spPr>
        <a:xfrm rot="10800000">
          <a:off x="0" y="2681"/>
          <a:ext cx="5272802" cy="3621512"/>
        </a:xfrm>
        <a:prstGeom prst="upArrowCallout">
          <a:avLst/>
        </a:prstGeom>
        <a:solidFill>
          <a:schemeClr val="accent2">
            <a:hueOff val="-1330735"/>
            <a:satOff val="8216"/>
            <a:lumOff val="-11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1" kern="1200"/>
            <a:t>Life Insurance- </a:t>
          </a:r>
          <a:r>
            <a:rPr lang="en-US" sz="1500" kern="1200"/>
            <a:t>Life insurance can be a very important part of everyone’s insurance portfolio. Life insurance provides coverage, and reassurance families need to continue, should the event of death arise.  A term insurance plan provides a set benefit amount- paid to the beneficiary, for a set period of time (typically 10, 20, or 30 years). Rate vary based on age, current health status, if they use tobacco or not, and geographic area they live.</a:t>
          </a:r>
        </a:p>
      </dsp:txBody>
      <dsp:txXfrm rot="10800000">
        <a:off x="0" y="2681"/>
        <a:ext cx="5272802" cy="23531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76EEB-3469-41AB-99E5-C2646F969798}">
      <dsp:nvSpPr>
        <dsp:cNvPr id="0" name=""/>
        <dsp:cNvSpPr/>
      </dsp:nvSpPr>
      <dsp:spPr>
        <a:xfrm>
          <a:off x="2112962" y="995362"/>
          <a:ext cx="2479674" cy="2479674"/>
        </a:xfrm>
        <a:prstGeom prst="ellipse">
          <a:avLst/>
        </a:prstGeom>
        <a:solidFill>
          <a:schemeClr val="tx2">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(Problem)</a:t>
          </a:r>
        </a:p>
        <a:p>
          <a:pPr marL="0" lvl="0" indent="0" algn="ctr" defTabSz="1155700">
            <a:lnSpc>
              <a:spcPct val="90000"/>
            </a:lnSpc>
            <a:spcBef>
              <a:spcPct val="0"/>
            </a:spcBef>
            <a:spcAft>
              <a:spcPct val="35000"/>
            </a:spcAft>
            <a:buNone/>
          </a:pPr>
          <a:r>
            <a:rPr lang="en-US" sz="2600" kern="1200" dirty="0"/>
            <a:t>I Recently Lost Coverage</a:t>
          </a:r>
        </a:p>
      </dsp:txBody>
      <dsp:txXfrm>
        <a:off x="2476102" y="1358502"/>
        <a:ext cx="1753394" cy="1753394"/>
      </dsp:txXfrm>
    </dsp:sp>
    <dsp:sp modelId="{6F32C87C-A586-4BF8-9305-64707639F33D}">
      <dsp:nvSpPr>
        <dsp:cNvPr id="0" name=""/>
        <dsp:cNvSpPr/>
      </dsp:nvSpPr>
      <dsp:spPr>
        <a:xfrm>
          <a:off x="2732881" y="442"/>
          <a:ext cx="1239837" cy="123983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COBRA?</a:t>
          </a:r>
        </a:p>
      </dsp:txBody>
      <dsp:txXfrm>
        <a:off x="2914451" y="182012"/>
        <a:ext cx="876697" cy="876697"/>
      </dsp:txXfrm>
    </dsp:sp>
    <dsp:sp modelId="{FF7F31BC-31F6-4C77-9D1A-10259AD0D851}">
      <dsp:nvSpPr>
        <dsp:cNvPr id="0" name=""/>
        <dsp:cNvSpPr/>
      </dsp:nvSpPr>
      <dsp:spPr>
        <a:xfrm>
          <a:off x="4347719" y="1615281"/>
          <a:ext cx="1239837" cy="123983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STM or FI or BOTH?</a:t>
          </a:r>
        </a:p>
      </dsp:txBody>
      <dsp:txXfrm>
        <a:off x="4529289" y="1796851"/>
        <a:ext cx="876697" cy="876697"/>
      </dsp:txXfrm>
    </dsp:sp>
    <dsp:sp modelId="{80AF3784-BCD2-4A23-A395-BDCDBF7496A0}">
      <dsp:nvSpPr>
        <dsp:cNvPr id="0" name=""/>
        <dsp:cNvSpPr/>
      </dsp:nvSpPr>
      <dsp:spPr>
        <a:xfrm>
          <a:off x="2732881" y="3230119"/>
          <a:ext cx="1239837" cy="123983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Medicaid?</a:t>
          </a:r>
        </a:p>
      </dsp:txBody>
      <dsp:txXfrm>
        <a:off x="2914451" y="3411689"/>
        <a:ext cx="876697" cy="876697"/>
      </dsp:txXfrm>
    </dsp:sp>
    <dsp:sp modelId="{FB667C8C-7AF9-4289-9A70-7AFA5B3B9CEA}">
      <dsp:nvSpPr>
        <dsp:cNvPr id="0" name=""/>
        <dsp:cNvSpPr/>
      </dsp:nvSpPr>
      <dsp:spPr>
        <a:xfrm>
          <a:off x="1118042" y="1615281"/>
          <a:ext cx="1239837" cy="123983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SEP?</a:t>
          </a:r>
        </a:p>
      </dsp:txBody>
      <dsp:txXfrm>
        <a:off x="1299612" y="1796851"/>
        <a:ext cx="876697" cy="8766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76EEB-3469-41AB-99E5-C2646F969798}">
      <dsp:nvSpPr>
        <dsp:cNvPr id="0" name=""/>
        <dsp:cNvSpPr/>
      </dsp:nvSpPr>
      <dsp:spPr>
        <a:xfrm>
          <a:off x="2112962" y="995362"/>
          <a:ext cx="2479674" cy="2479674"/>
        </a:xfrm>
        <a:prstGeom prst="ellipse">
          <a:avLst/>
        </a:prstGeom>
        <a:solidFill>
          <a:schemeClr val="tx2">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u="sng" kern="1200" dirty="0"/>
            <a:t>Problem?</a:t>
          </a:r>
        </a:p>
        <a:p>
          <a:pPr marL="0" lvl="0" indent="0" algn="ctr" defTabSz="1155700">
            <a:lnSpc>
              <a:spcPct val="90000"/>
            </a:lnSpc>
            <a:spcBef>
              <a:spcPct val="0"/>
            </a:spcBef>
            <a:spcAft>
              <a:spcPct val="35000"/>
            </a:spcAft>
            <a:buNone/>
          </a:pPr>
          <a:r>
            <a:rPr lang="en-US" sz="2600" kern="1200" dirty="0"/>
            <a:t>I Recently Lost Coverage</a:t>
          </a:r>
        </a:p>
      </dsp:txBody>
      <dsp:txXfrm>
        <a:off x="2476102" y="1358502"/>
        <a:ext cx="1753394" cy="1753394"/>
      </dsp:txXfrm>
    </dsp:sp>
    <dsp:sp modelId="{6F32C87C-A586-4BF8-9305-64707639F33D}">
      <dsp:nvSpPr>
        <dsp:cNvPr id="0" name=""/>
        <dsp:cNvSpPr/>
      </dsp:nvSpPr>
      <dsp:spPr>
        <a:xfrm>
          <a:off x="2732881" y="442"/>
          <a:ext cx="1239837" cy="123983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COBRA</a:t>
          </a:r>
          <a:r>
            <a:rPr lang="en-US" sz="1500" kern="1200" dirty="0"/>
            <a:t>?</a:t>
          </a:r>
        </a:p>
      </dsp:txBody>
      <dsp:txXfrm>
        <a:off x="2914451" y="182012"/>
        <a:ext cx="876697" cy="876697"/>
      </dsp:txXfrm>
    </dsp:sp>
    <dsp:sp modelId="{FF7F31BC-31F6-4C77-9D1A-10259AD0D851}">
      <dsp:nvSpPr>
        <dsp:cNvPr id="0" name=""/>
        <dsp:cNvSpPr/>
      </dsp:nvSpPr>
      <dsp:spPr>
        <a:xfrm>
          <a:off x="4397327" y="1615281"/>
          <a:ext cx="1239837" cy="123983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STM or FI or BOTH?</a:t>
          </a:r>
        </a:p>
      </dsp:txBody>
      <dsp:txXfrm>
        <a:off x="4578897" y="1796851"/>
        <a:ext cx="876697" cy="876697"/>
      </dsp:txXfrm>
    </dsp:sp>
    <dsp:sp modelId="{80AF3784-BCD2-4A23-A395-BDCDBF7496A0}">
      <dsp:nvSpPr>
        <dsp:cNvPr id="0" name=""/>
        <dsp:cNvSpPr/>
      </dsp:nvSpPr>
      <dsp:spPr>
        <a:xfrm>
          <a:off x="2732881" y="3230119"/>
          <a:ext cx="1239837" cy="123983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Medicaid?</a:t>
          </a:r>
        </a:p>
      </dsp:txBody>
      <dsp:txXfrm>
        <a:off x="2914451" y="3411689"/>
        <a:ext cx="876697" cy="876697"/>
      </dsp:txXfrm>
    </dsp:sp>
    <dsp:sp modelId="{FB667C8C-7AF9-4289-9A70-7AFA5B3B9CEA}">
      <dsp:nvSpPr>
        <dsp:cNvPr id="0" name=""/>
        <dsp:cNvSpPr/>
      </dsp:nvSpPr>
      <dsp:spPr>
        <a:xfrm>
          <a:off x="1119350" y="1615281"/>
          <a:ext cx="1239837" cy="1239837"/>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SEP?</a:t>
          </a:r>
        </a:p>
      </dsp:txBody>
      <dsp:txXfrm>
        <a:off x="1300920" y="1796851"/>
        <a:ext cx="876697" cy="8766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4CC60-6C65-452C-BAD6-263FDD8E4A21}">
      <dsp:nvSpPr>
        <dsp:cNvPr id="0" name=""/>
        <dsp:cNvSpPr/>
      </dsp:nvSpPr>
      <dsp:spPr>
        <a:xfrm>
          <a:off x="3941" y="500856"/>
          <a:ext cx="1399287" cy="1399287"/>
        </a:xfrm>
        <a:prstGeom prst="ellipse">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FI?</a:t>
          </a:r>
        </a:p>
      </dsp:txBody>
      <dsp:txXfrm>
        <a:off x="208862" y="705777"/>
        <a:ext cx="989445" cy="989445"/>
      </dsp:txXfrm>
    </dsp:sp>
    <dsp:sp modelId="{62F5E7F4-7608-465B-950E-A33292034D58}">
      <dsp:nvSpPr>
        <dsp:cNvPr id="0" name=""/>
        <dsp:cNvSpPr/>
      </dsp:nvSpPr>
      <dsp:spPr>
        <a:xfrm flipH="1">
          <a:off x="552074" y="2043005"/>
          <a:ext cx="432583" cy="442866"/>
        </a:xfrm>
        <a:prstGeom prst="flowChartConnector">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OR</a:t>
          </a:r>
        </a:p>
      </dsp:txBody>
      <dsp:txXfrm>
        <a:off x="615424" y="2107861"/>
        <a:ext cx="305883" cy="313154"/>
      </dsp:txXfrm>
    </dsp:sp>
    <dsp:sp modelId="{81383C5F-3572-491C-9EF8-10AE443F9D64}">
      <dsp:nvSpPr>
        <dsp:cNvPr id="0" name=""/>
        <dsp:cNvSpPr/>
      </dsp:nvSpPr>
      <dsp:spPr>
        <a:xfrm>
          <a:off x="68728" y="2564407"/>
          <a:ext cx="1399287" cy="139928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STM?</a:t>
          </a:r>
        </a:p>
      </dsp:txBody>
      <dsp:txXfrm>
        <a:off x="273649" y="2769328"/>
        <a:ext cx="989445" cy="989445"/>
      </dsp:txXfrm>
    </dsp:sp>
    <dsp:sp modelId="{D25C3D7A-6DBC-429E-9CE9-49F21BFB466B}">
      <dsp:nvSpPr>
        <dsp:cNvPr id="0" name=""/>
        <dsp:cNvSpPr/>
      </dsp:nvSpPr>
      <dsp:spPr>
        <a:xfrm rot="87872">
          <a:off x="1662744" y="2000983"/>
          <a:ext cx="413102" cy="520535"/>
        </a:xfrm>
        <a:prstGeom prst="rightArrow">
          <a:avLst>
            <a:gd name="adj1" fmla="val 60000"/>
            <a:gd name="adj2" fmla="val 5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662764" y="2103506"/>
        <a:ext cx="289171" cy="312321"/>
      </dsp:txXfrm>
    </dsp:sp>
    <dsp:sp modelId="{7E648CE8-E279-46B8-8341-47367F36C2A1}">
      <dsp:nvSpPr>
        <dsp:cNvPr id="0" name=""/>
        <dsp:cNvSpPr/>
      </dsp:nvSpPr>
      <dsp:spPr>
        <a:xfrm>
          <a:off x="2246743" y="907387"/>
          <a:ext cx="2798575" cy="2798575"/>
        </a:xfrm>
        <a:prstGeom prst="ellipse">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FI works best because…</a:t>
          </a:r>
        </a:p>
      </dsp:txBody>
      <dsp:txXfrm>
        <a:off x="2656585" y="1317229"/>
        <a:ext cx="1978891" cy="19788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86306-9F5A-43C5-8317-F28530E52903}">
      <dsp:nvSpPr>
        <dsp:cNvPr id="0" name=""/>
        <dsp:cNvSpPr/>
      </dsp:nvSpPr>
      <dsp:spPr>
        <a:xfrm>
          <a:off x="0" y="375781"/>
          <a:ext cx="7940941" cy="141827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738F04-ECFC-4D19-ACE8-FE68D7A7496D}">
      <dsp:nvSpPr>
        <dsp:cNvPr id="0" name=""/>
        <dsp:cNvSpPr/>
      </dsp:nvSpPr>
      <dsp:spPr>
        <a:xfrm>
          <a:off x="429027" y="694893"/>
          <a:ext cx="780050" cy="7800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1E1C41-DE8B-4C18-936A-6657B644902A}">
      <dsp:nvSpPr>
        <dsp:cNvPr id="0" name=""/>
        <dsp:cNvSpPr/>
      </dsp:nvSpPr>
      <dsp:spPr>
        <a:xfrm>
          <a:off x="1638106" y="375781"/>
          <a:ext cx="6302834" cy="141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101" tIns="150101" rIns="150101" bIns="150101" numCol="1" spcCol="1270" anchor="ctr" anchorCtr="0">
          <a:noAutofit/>
        </a:bodyPr>
        <a:lstStyle/>
        <a:p>
          <a:pPr marL="0" lvl="0" indent="0" algn="l" defTabSz="622300">
            <a:lnSpc>
              <a:spcPct val="100000"/>
            </a:lnSpc>
            <a:spcBef>
              <a:spcPct val="0"/>
            </a:spcBef>
            <a:spcAft>
              <a:spcPct val="35000"/>
            </a:spcAft>
            <a:buNone/>
          </a:pPr>
          <a:r>
            <a:rPr lang="en-US" sz="1400" b="0" i="0" kern="1200"/>
            <a:t>“Okay Jane, remember, I represent most major carriers, such as Blue Cross, United Healthcare, Humana, etc., from what I am seeing across the board, your price ranges between $150 and $450, there is a good plan here with total protection benefits, for $210, what price range works for you?”</a:t>
          </a:r>
          <a:endParaRPr lang="en-US" sz="1400" kern="1200"/>
        </a:p>
      </dsp:txBody>
      <dsp:txXfrm>
        <a:off x="1638106" y="375781"/>
        <a:ext cx="6302834" cy="1418274"/>
      </dsp:txXfrm>
    </dsp:sp>
    <dsp:sp modelId="{3326C4B4-7653-41CC-8CE6-05F80F96CC67}">
      <dsp:nvSpPr>
        <dsp:cNvPr id="0" name=""/>
        <dsp:cNvSpPr/>
      </dsp:nvSpPr>
      <dsp:spPr>
        <a:xfrm>
          <a:off x="0" y="2084984"/>
          <a:ext cx="7940941" cy="141827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C0470B-9AAB-421A-8377-4C047D2E319C}">
      <dsp:nvSpPr>
        <dsp:cNvPr id="0" name=""/>
        <dsp:cNvSpPr/>
      </dsp:nvSpPr>
      <dsp:spPr>
        <a:xfrm>
          <a:off x="429027" y="2404095"/>
          <a:ext cx="780050" cy="7800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0133BE3-1EE3-4EC0-B67C-F4E592B94DE7}">
      <dsp:nvSpPr>
        <dsp:cNvPr id="0" name=""/>
        <dsp:cNvSpPr/>
      </dsp:nvSpPr>
      <dsp:spPr>
        <a:xfrm>
          <a:off x="1638106" y="2084984"/>
          <a:ext cx="6302834" cy="141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101" tIns="150101" rIns="150101" bIns="150101" numCol="1" spcCol="1270" anchor="ctr" anchorCtr="0">
          <a:noAutofit/>
        </a:bodyPr>
        <a:lstStyle/>
        <a:p>
          <a:pPr marL="0" lvl="0" indent="0" algn="l" defTabSz="622300">
            <a:lnSpc>
              <a:spcPct val="100000"/>
            </a:lnSpc>
            <a:spcBef>
              <a:spcPct val="0"/>
            </a:spcBef>
            <a:spcAft>
              <a:spcPct val="35000"/>
            </a:spcAft>
            <a:buNone/>
          </a:pPr>
          <a:r>
            <a:rPr lang="en-US" sz="1400" b="0" i="0" kern="1200"/>
            <a:t>Hint: Make sure you are not loading cost on the cheapest plan just to increase your commission. Top producers do not need to sell multiple plans on every client, instead, they effectively narrow down the customers affordability, and enroll them into something they can afford and keep.</a:t>
          </a:r>
          <a:endParaRPr lang="en-US" sz="1400" kern="1200"/>
        </a:p>
      </dsp:txBody>
      <dsp:txXfrm>
        <a:off x="1638106" y="2084984"/>
        <a:ext cx="6302834" cy="1418274"/>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1"/>
            <a:ext cx="10058400" cy="7775572"/>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953086" y="2518974"/>
            <a:ext cx="6509447" cy="2895647"/>
          </a:xfrm>
        </p:spPr>
        <p:txBody>
          <a:bodyPr anchor="b"/>
          <a:lstStyle>
            <a:lvl1pPr>
              <a:defRPr sz="5280"/>
            </a:lvl1pPr>
          </a:lstStyle>
          <a:p>
            <a:r>
              <a:rPr lang="en-US"/>
              <a:t>Click to edit Master title style</a:t>
            </a:r>
            <a:endParaRPr lang="en-US" dirty="0"/>
          </a:p>
        </p:txBody>
      </p:sp>
      <p:sp>
        <p:nvSpPr>
          <p:cNvPr id="3" name="Subtitle 2"/>
          <p:cNvSpPr>
            <a:spLocks noGrp="1"/>
          </p:cNvSpPr>
          <p:nvPr>
            <p:ph type="subTitle" idx="1"/>
          </p:nvPr>
        </p:nvSpPr>
        <p:spPr bwMode="gray">
          <a:xfrm>
            <a:off x="953086" y="5414364"/>
            <a:ext cx="6509447" cy="976276"/>
          </a:xfrm>
        </p:spPr>
        <p:txBody>
          <a:bodyPr anchor="t"/>
          <a:lstStyle>
            <a:lvl1pPr marL="0" indent="0" algn="l">
              <a:buNone/>
              <a:defRPr cap="all">
                <a:solidFill>
                  <a:schemeClr val="accent1"/>
                </a:solidFill>
              </a:defRPr>
            </a:lvl1pPr>
            <a:lvl2pPr marL="502920" indent="0" algn="ctr">
              <a:buNone/>
              <a:defRPr>
                <a:solidFill>
                  <a:schemeClr val="tx1">
                    <a:tint val="75000"/>
                  </a:schemeClr>
                </a:solidFill>
              </a:defRPr>
            </a:lvl2pPr>
            <a:lvl3pPr marL="1005840" indent="0" algn="ctr">
              <a:buNone/>
              <a:defRPr>
                <a:solidFill>
                  <a:schemeClr val="tx1">
                    <a:tint val="75000"/>
                  </a:schemeClr>
                </a:solidFill>
              </a:defRPr>
            </a:lvl3pPr>
            <a:lvl4pPr marL="1508760" indent="0" algn="ctr">
              <a:buNone/>
              <a:defRPr>
                <a:solidFill>
                  <a:schemeClr val="tx1">
                    <a:tint val="75000"/>
                  </a:schemeClr>
                </a:solidFill>
              </a:defRPr>
            </a:lvl4pPr>
            <a:lvl5pPr marL="2011680" indent="0" algn="ctr">
              <a:buNone/>
              <a:defRPr>
                <a:solidFill>
                  <a:schemeClr val="tx1">
                    <a:tint val="75000"/>
                  </a:schemeClr>
                </a:solidFill>
              </a:defRPr>
            </a:lvl5pPr>
            <a:lvl6pPr marL="2514600" indent="0" algn="ctr">
              <a:buNone/>
              <a:defRPr>
                <a:solidFill>
                  <a:schemeClr val="tx1">
                    <a:tint val="75000"/>
                  </a:schemeClr>
                </a:solidFill>
              </a:defRPr>
            </a:lvl6pPr>
            <a:lvl7pPr marL="3017520" indent="0" algn="ctr">
              <a:buNone/>
              <a:defRPr>
                <a:solidFill>
                  <a:schemeClr val="tx1">
                    <a:tint val="75000"/>
                  </a:schemeClr>
                </a:solidFill>
              </a:defRPr>
            </a:lvl7pPr>
            <a:lvl8pPr marL="3520440" indent="0" algn="ctr">
              <a:buNone/>
              <a:defRPr>
                <a:solidFill>
                  <a:schemeClr val="tx1">
                    <a:tint val="75000"/>
                  </a:schemeClr>
                </a:solidFill>
              </a:defRPr>
            </a:lvl8pPr>
            <a:lvl9pPr marL="402336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8208121" y="2076450"/>
            <a:ext cx="1122679" cy="251525"/>
          </a:xfrm>
        </p:spPr>
        <p:txBody>
          <a:bodyPr/>
          <a:lstStyle>
            <a:lvl1pPr algn="l">
              <a:defRPr b="0" i="0">
                <a:solidFill>
                  <a:schemeClr val="bg1"/>
                </a:solidFill>
              </a:defRPr>
            </a:lvl1pPr>
          </a:lstStyle>
          <a:p>
            <a:fld id="{1160EA64-D806-43AC-9DF2-F8C432F32B4C}" type="datetimeFigureOut">
              <a:rPr lang="en-US" smtClean="0"/>
              <a:t>8/6/2019</a:t>
            </a:fld>
            <a:endParaRPr lang="en-US" dirty="0"/>
          </a:p>
        </p:txBody>
      </p:sp>
      <p:sp>
        <p:nvSpPr>
          <p:cNvPr id="5" name="Footer Placeholder 4"/>
          <p:cNvSpPr>
            <a:spLocks noGrp="1"/>
          </p:cNvSpPr>
          <p:nvPr>
            <p:ph type="ftr" sz="quarter" idx="11"/>
          </p:nvPr>
        </p:nvSpPr>
        <p:spPr bwMode="gray">
          <a:xfrm rot="5400000">
            <a:off x="6795502" y="3703473"/>
            <a:ext cx="4374434" cy="251525"/>
          </a:xfrm>
        </p:spPr>
        <p:txBody>
          <a:bodyPr/>
          <a:lstStyle>
            <a:lvl1pPr>
              <a:defRPr b="0" i="0">
                <a:solidFill>
                  <a:schemeClr val="bg1"/>
                </a:solidFill>
              </a:defRPr>
            </a:lvl1pPr>
          </a:lstStyle>
          <a:p>
            <a:endParaRPr lang="en-US" dirty="0"/>
          </a:p>
        </p:txBody>
      </p:sp>
      <p:sp>
        <p:nvSpPr>
          <p:cNvPr id="11" name="Rectangle 10"/>
          <p:cNvSpPr/>
          <p:nvPr/>
        </p:nvSpPr>
        <p:spPr>
          <a:xfrm>
            <a:off x="8520208" y="0"/>
            <a:ext cx="754380" cy="124605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8446478" y="335161"/>
            <a:ext cx="870439" cy="870045"/>
          </a:xfrm>
          <a:prstGeom prst="rect">
            <a:avLst/>
          </a:prstGeom>
        </p:spPr>
        <p:txBody>
          <a:bodyPr vert="horz" lIns="91440" tIns="45720" rIns="91440" bIns="45720" rtlCol="0" anchor="b"/>
          <a:lstStyle>
            <a:lvl1pPr algn="ctr">
              <a:defRPr sz="3080" b="0" i="0">
                <a:solidFill>
                  <a:schemeClr val="bg1"/>
                </a:solidFill>
                <a:latin typeface="+mn-lt"/>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78617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1"/>
            <a:ext cx="10058400" cy="7775572"/>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53090" y="5622980"/>
            <a:ext cx="7064202" cy="642303"/>
          </a:xfrm>
        </p:spPr>
        <p:txBody>
          <a:bodyPr anchor="b">
            <a:normAutofit/>
          </a:bodyPr>
          <a:lstStyle>
            <a:lvl1pPr algn="l">
              <a:defRPr sz="26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53085" y="777240"/>
            <a:ext cx="7064204" cy="38862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a:t>Click icon to add picture</a:t>
            </a:r>
            <a:endParaRPr lang="en-US" dirty="0"/>
          </a:p>
        </p:txBody>
      </p:sp>
      <p:sp>
        <p:nvSpPr>
          <p:cNvPr id="4" name="Text Placeholder 3"/>
          <p:cNvSpPr>
            <a:spLocks noGrp="1"/>
          </p:cNvSpPr>
          <p:nvPr>
            <p:ph type="body" sz="half" idx="2"/>
          </p:nvPr>
        </p:nvSpPr>
        <p:spPr bwMode="gray">
          <a:xfrm>
            <a:off x="953088" y="6265283"/>
            <a:ext cx="7064203" cy="559540"/>
          </a:xfrm>
        </p:spPr>
        <p:txBody>
          <a:bodyPr>
            <a:normAutofit/>
          </a:bodyPr>
          <a:lstStyle>
            <a:lvl1pPr marL="0" indent="0">
              <a:buNone/>
              <a:defRPr sz="1320">
                <a:solidFill>
                  <a:schemeClr val="accent1"/>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8/6/2019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8520208" y="0"/>
            <a:ext cx="754380" cy="124605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8543072" y="335161"/>
            <a:ext cx="691694" cy="870045"/>
          </a:xfrm>
          <a:prstGeom prst="rect">
            <a:avLst/>
          </a:prstGeo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80730470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1"/>
            <a:ext cx="10058400" cy="7775572"/>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53085" y="1050714"/>
            <a:ext cx="7064204" cy="1918416"/>
          </a:xfrm>
        </p:spPr>
        <p:txBody>
          <a:bodyPr anchor="ctr"/>
          <a:lstStyle>
            <a:lvl1pPr>
              <a:defRPr sz="3960"/>
            </a:lvl1pPr>
          </a:lstStyle>
          <a:p>
            <a:r>
              <a:rPr lang="en-US"/>
              <a:t>Click to edit Master title style</a:t>
            </a:r>
            <a:endParaRPr lang="en-US" dirty="0"/>
          </a:p>
        </p:txBody>
      </p:sp>
      <p:sp>
        <p:nvSpPr>
          <p:cNvPr id="13" name="Text Placeholder 3"/>
          <p:cNvSpPr>
            <a:spLocks noGrp="1"/>
          </p:cNvSpPr>
          <p:nvPr>
            <p:ph type="body" sz="half" idx="2"/>
          </p:nvPr>
        </p:nvSpPr>
        <p:spPr>
          <a:xfrm>
            <a:off x="953084" y="3953093"/>
            <a:ext cx="7064206" cy="2875106"/>
          </a:xfrm>
        </p:spPr>
        <p:txBody>
          <a:bodyPr anchor="ctr">
            <a:normAutofit/>
          </a:bodyPr>
          <a:lstStyle>
            <a:lvl1pPr marL="0" indent="0">
              <a:buNone/>
              <a:defRPr sz="198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8520208" y="0"/>
            <a:ext cx="754380" cy="124605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543072" y="335161"/>
            <a:ext cx="691694" cy="870045"/>
          </a:xfrm>
          <a:prstGeom prst="rect">
            <a:avLst/>
          </a:prstGeo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8759078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1"/>
            <a:ext cx="10058400" cy="7775572"/>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736764" y="3285135"/>
            <a:ext cx="726605" cy="144655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800" dirty="0"/>
              <a:t>”</a:t>
            </a:r>
          </a:p>
        </p:txBody>
      </p:sp>
      <p:sp>
        <p:nvSpPr>
          <p:cNvPr id="11" name="TextBox 10"/>
          <p:cNvSpPr txBox="1"/>
          <p:nvPr/>
        </p:nvSpPr>
        <p:spPr bwMode="gray">
          <a:xfrm>
            <a:off x="716852" y="668403"/>
            <a:ext cx="661750" cy="144655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800" dirty="0"/>
              <a:t>“</a:t>
            </a:r>
          </a:p>
        </p:txBody>
      </p:sp>
      <p:sp>
        <p:nvSpPr>
          <p:cNvPr id="2" name="Title 1"/>
          <p:cNvSpPr>
            <a:spLocks noGrp="1"/>
          </p:cNvSpPr>
          <p:nvPr>
            <p:ph type="title"/>
          </p:nvPr>
        </p:nvSpPr>
        <p:spPr>
          <a:xfrm>
            <a:off x="1240864" y="1023877"/>
            <a:ext cx="6776424" cy="3281746"/>
          </a:xfrm>
        </p:spPr>
        <p:txBody>
          <a:bodyPr/>
          <a:lstStyle>
            <a:lvl1pPr>
              <a:defRPr sz="396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526007" y="4317182"/>
            <a:ext cx="6210756" cy="377528"/>
          </a:xfrm>
        </p:spPr>
        <p:txBody>
          <a:bodyPr>
            <a:normAutofit/>
          </a:bodyPr>
          <a:lstStyle>
            <a:lvl1pPr marL="0" indent="0">
              <a:buNone/>
              <a:defRPr lang="en-US" sz="1540" b="0" i="0" kern="1200" cap="small" dirty="0">
                <a:solidFill>
                  <a:schemeClr val="accent1"/>
                </a:solidFill>
                <a:ea typeface="+mn-ea"/>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16" name="Text Placeholder 3"/>
          <p:cNvSpPr>
            <a:spLocks noGrp="1"/>
          </p:cNvSpPr>
          <p:nvPr>
            <p:ph type="body" sz="half" idx="2"/>
          </p:nvPr>
        </p:nvSpPr>
        <p:spPr>
          <a:xfrm>
            <a:off x="953084" y="5667591"/>
            <a:ext cx="7064206" cy="1160607"/>
          </a:xfrm>
        </p:spPr>
        <p:txBody>
          <a:bodyPr anchor="ctr">
            <a:normAutofit/>
          </a:bodyPr>
          <a:lstStyle>
            <a:lvl1pPr marL="0" indent="0">
              <a:buNone/>
              <a:defRPr sz="198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2" name="Rectangle 21"/>
          <p:cNvSpPr/>
          <p:nvPr/>
        </p:nvSpPr>
        <p:spPr>
          <a:xfrm>
            <a:off x="8520208" y="0"/>
            <a:ext cx="754380" cy="124605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543072" y="335161"/>
            <a:ext cx="691694" cy="870045"/>
          </a:xfrm>
          <a:prstGeom prst="rect">
            <a:avLst/>
          </a:prstGeo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6506379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1"/>
            <a:ext cx="10058400" cy="7775572"/>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53085" y="2331720"/>
            <a:ext cx="7064204" cy="2374900"/>
          </a:xfrm>
        </p:spPr>
        <p:txBody>
          <a:bodyPr anchor="b"/>
          <a:lstStyle>
            <a:lvl1pPr algn="l">
              <a:defRPr sz="3960" b="0" cap="none"/>
            </a:lvl1pPr>
          </a:lstStyle>
          <a:p>
            <a:r>
              <a:rPr lang="en-US"/>
              <a:t>Click to edit Master title style</a:t>
            </a:r>
            <a:endParaRPr lang="en-US" dirty="0"/>
          </a:p>
        </p:txBody>
      </p:sp>
      <p:sp>
        <p:nvSpPr>
          <p:cNvPr id="3" name="Text Placeholder 2"/>
          <p:cNvSpPr>
            <a:spLocks noGrp="1"/>
          </p:cNvSpPr>
          <p:nvPr>
            <p:ph type="body" idx="1"/>
          </p:nvPr>
        </p:nvSpPr>
        <p:spPr>
          <a:xfrm>
            <a:off x="953085" y="5694896"/>
            <a:ext cx="7064204" cy="1127543"/>
          </a:xfrm>
        </p:spPr>
        <p:txBody>
          <a:bodyPr anchor="t">
            <a:normAutofit/>
          </a:bodyPr>
          <a:lstStyle>
            <a:lvl1pPr marL="0" indent="0" algn="l">
              <a:buNone/>
              <a:defRPr sz="1980" cap="none">
                <a:solidFill>
                  <a:schemeClr val="accent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8520208" y="0"/>
            <a:ext cx="754380" cy="124605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543072" y="335161"/>
            <a:ext cx="691694" cy="870045"/>
          </a:xfrm>
          <a:prstGeom prst="rect">
            <a:avLst/>
          </a:prstGeo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40036503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953085" y="1045279"/>
            <a:ext cx="7065951" cy="809948"/>
          </a:xfrm>
        </p:spPr>
        <p:txBody>
          <a:bodyPr/>
          <a:lstStyle>
            <a:lvl1pPr>
              <a:defRPr sz="3520"/>
            </a:lvl1pPr>
          </a:lstStyle>
          <a:p>
            <a:r>
              <a:rPr lang="en-US"/>
              <a:t>Click to edit Master title style</a:t>
            </a:r>
            <a:endParaRPr lang="en-US" dirty="0"/>
          </a:p>
        </p:txBody>
      </p:sp>
      <p:sp>
        <p:nvSpPr>
          <p:cNvPr id="3" name="Text Placeholder 2"/>
          <p:cNvSpPr>
            <a:spLocks noGrp="1"/>
          </p:cNvSpPr>
          <p:nvPr>
            <p:ph type="body" idx="1"/>
          </p:nvPr>
        </p:nvSpPr>
        <p:spPr>
          <a:xfrm>
            <a:off x="953086" y="2821093"/>
            <a:ext cx="2544776" cy="745690"/>
          </a:xfrm>
        </p:spPr>
        <p:txBody>
          <a:bodyPr anchor="b">
            <a:noAutofit/>
          </a:bodyPr>
          <a:lstStyle>
            <a:lvl1pPr marL="0" indent="0">
              <a:buNone/>
              <a:defRPr sz="2200" b="0">
                <a:solidFill>
                  <a:schemeClr val="accent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22" name="Text Placeholder 3"/>
          <p:cNvSpPr>
            <a:spLocks noGrp="1"/>
          </p:cNvSpPr>
          <p:nvPr>
            <p:ph type="body" sz="half" idx="15"/>
          </p:nvPr>
        </p:nvSpPr>
        <p:spPr>
          <a:xfrm>
            <a:off x="953084" y="3566787"/>
            <a:ext cx="2544775" cy="3261409"/>
          </a:xfrm>
        </p:spPr>
        <p:txBody>
          <a:bodyPr anchor="t">
            <a:normAutofit/>
          </a:bodyPr>
          <a:lstStyle>
            <a:lvl1pPr marL="0" indent="0">
              <a:buNone/>
              <a:defRPr sz="132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5" name="Text Placeholder 4"/>
          <p:cNvSpPr>
            <a:spLocks noGrp="1"/>
          </p:cNvSpPr>
          <p:nvPr>
            <p:ph type="body" sz="quarter" idx="3"/>
          </p:nvPr>
        </p:nvSpPr>
        <p:spPr>
          <a:xfrm>
            <a:off x="3749319" y="2821093"/>
            <a:ext cx="2559425" cy="745690"/>
          </a:xfrm>
        </p:spPr>
        <p:txBody>
          <a:bodyPr anchor="b">
            <a:noAutofit/>
          </a:bodyPr>
          <a:lstStyle>
            <a:lvl1pPr marL="0" indent="0">
              <a:buNone/>
              <a:defRPr sz="2200" b="0">
                <a:solidFill>
                  <a:schemeClr val="accent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23" name="Text Placeholder 3"/>
          <p:cNvSpPr>
            <a:spLocks noGrp="1"/>
          </p:cNvSpPr>
          <p:nvPr>
            <p:ph type="body" sz="half" idx="16"/>
          </p:nvPr>
        </p:nvSpPr>
        <p:spPr>
          <a:xfrm>
            <a:off x="3749320" y="3566787"/>
            <a:ext cx="2559424" cy="3252528"/>
          </a:xfrm>
        </p:spPr>
        <p:txBody>
          <a:bodyPr anchor="t">
            <a:normAutofit/>
          </a:bodyPr>
          <a:lstStyle>
            <a:lvl1pPr marL="0" indent="0">
              <a:buNone/>
              <a:defRPr sz="132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14" name="Text Placeholder 4"/>
          <p:cNvSpPr>
            <a:spLocks noGrp="1"/>
          </p:cNvSpPr>
          <p:nvPr>
            <p:ph type="body" sz="quarter" idx="13"/>
          </p:nvPr>
        </p:nvSpPr>
        <p:spPr>
          <a:xfrm>
            <a:off x="6560202" y="2821095"/>
            <a:ext cx="2545114" cy="745690"/>
          </a:xfrm>
        </p:spPr>
        <p:txBody>
          <a:bodyPr anchor="b">
            <a:noAutofit/>
          </a:bodyPr>
          <a:lstStyle>
            <a:lvl1pPr marL="0" indent="0">
              <a:buNone/>
              <a:defRPr sz="2200" b="0">
                <a:solidFill>
                  <a:schemeClr val="accent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24" name="Text Placeholder 3"/>
          <p:cNvSpPr>
            <a:spLocks noGrp="1"/>
          </p:cNvSpPr>
          <p:nvPr>
            <p:ph type="body" sz="half" idx="17"/>
          </p:nvPr>
        </p:nvSpPr>
        <p:spPr>
          <a:xfrm>
            <a:off x="6560203" y="3566786"/>
            <a:ext cx="2545114" cy="3273481"/>
          </a:xfrm>
        </p:spPr>
        <p:txBody>
          <a:bodyPr anchor="t">
            <a:normAutofit/>
          </a:bodyPr>
          <a:lstStyle>
            <a:lvl1pPr marL="0" indent="0">
              <a:buNone/>
              <a:defRPr sz="132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cxnSp>
        <p:nvCxnSpPr>
          <p:cNvPr id="19" name="Straight Connector 18"/>
          <p:cNvCxnSpPr/>
          <p:nvPr/>
        </p:nvCxnSpPr>
        <p:spPr>
          <a:xfrm>
            <a:off x="3623983" y="2821094"/>
            <a:ext cx="0" cy="401917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434473" y="2821094"/>
            <a:ext cx="0" cy="401917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160EA64-D806-43AC-9DF2-F8C432F32B4C}" type="datetimeFigureOut">
              <a:rPr lang="en-US" smtClean="0"/>
              <a:t>8/6/2019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543072" y="335161"/>
            <a:ext cx="691694" cy="870045"/>
          </a:xfrm>
          <a:prstGeom prst="rect">
            <a:avLst/>
          </a:prstGeo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921703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953085" y="1050714"/>
            <a:ext cx="7065951" cy="804513"/>
          </a:xfrm>
        </p:spPr>
        <p:txBody>
          <a:bodyPr/>
          <a:lstStyle>
            <a:lvl1pPr>
              <a:defRPr sz="3520"/>
            </a:lvl1pPr>
          </a:lstStyle>
          <a:p>
            <a:r>
              <a:rPr lang="en-US"/>
              <a:t>Click to edit Master title style</a:t>
            </a:r>
            <a:endParaRPr lang="en-US" dirty="0"/>
          </a:p>
        </p:txBody>
      </p:sp>
      <p:sp>
        <p:nvSpPr>
          <p:cNvPr id="3" name="Text Placeholder 2"/>
          <p:cNvSpPr>
            <a:spLocks noGrp="1"/>
          </p:cNvSpPr>
          <p:nvPr>
            <p:ph type="body" idx="1"/>
          </p:nvPr>
        </p:nvSpPr>
        <p:spPr>
          <a:xfrm>
            <a:off x="969607" y="4737441"/>
            <a:ext cx="2528946" cy="745690"/>
          </a:xfrm>
        </p:spPr>
        <p:txBody>
          <a:bodyPr anchor="b">
            <a:noAutofit/>
          </a:bodyPr>
          <a:lstStyle>
            <a:lvl1pPr marL="0" indent="0">
              <a:buNone/>
              <a:defRPr sz="2200" b="0">
                <a:solidFill>
                  <a:schemeClr val="accent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29" name="Picture Placeholder 2"/>
          <p:cNvSpPr>
            <a:spLocks noGrp="1" noChangeAspect="1"/>
          </p:cNvSpPr>
          <p:nvPr>
            <p:ph type="pic" idx="15"/>
          </p:nvPr>
        </p:nvSpPr>
        <p:spPr>
          <a:xfrm>
            <a:off x="1114017" y="2817718"/>
            <a:ext cx="2223602" cy="164369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a:t>Click icon to add picture</a:t>
            </a:r>
            <a:endParaRPr lang="en-US" dirty="0"/>
          </a:p>
        </p:txBody>
      </p:sp>
      <p:sp>
        <p:nvSpPr>
          <p:cNvPr id="20" name="Text Placeholder 3"/>
          <p:cNvSpPr>
            <a:spLocks noGrp="1"/>
          </p:cNvSpPr>
          <p:nvPr>
            <p:ph type="body" sz="half" idx="21"/>
          </p:nvPr>
        </p:nvSpPr>
        <p:spPr>
          <a:xfrm>
            <a:off x="969607" y="5482567"/>
            <a:ext cx="2528251" cy="1345630"/>
          </a:xfrm>
        </p:spPr>
        <p:txBody>
          <a:bodyPr anchor="t">
            <a:normAutofit/>
          </a:bodyPr>
          <a:lstStyle>
            <a:lvl1pPr marL="0" indent="0">
              <a:buNone/>
              <a:defRPr sz="132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5" name="Text Placeholder 4"/>
          <p:cNvSpPr>
            <a:spLocks noGrp="1"/>
          </p:cNvSpPr>
          <p:nvPr>
            <p:ph type="body" sz="quarter" idx="3"/>
          </p:nvPr>
        </p:nvSpPr>
        <p:spPr>
          <a:xfrm>
            <a:off x="3744750" y="4736876"/>
            <a:ext cx="2549569" cy="745690"/>
          </a:xfrm>
        </p:spPr>
        <p:txBody>
          <a:bodyPr anchor="b">
            <a:noAutofit/>
          </a:bodyPr>
          <a:lstStyle>
            <a:lvl1pPr marL="0" indent="0">
              <a:buNone/>
              <a:defRPr sz="2200" b="0">
                <a:solidFill>
                  <a:schemeClr val="accent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30" name="Picture Placeholder 2"/>
          <p:cNvSpPr>
            <a:spLocks noGrp="1" noChangeAspect="1"/>
          </p:cNvSpPr>
          <p:nvPr>
            <p:ph type="pic" idx="16"/>
          </p:nvPr>
        </p:nvSpPr>
        <p:spPr>
          <a:xfrm>
            <a:off x="3905684" y="2844047"/>
            <a:ext cx="2227700" cy="161736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a:t>Click icon to add picture</a:t>
            </a:r>
            <a:endParaRPr lang="en-US" dirty="0"/>
          </a:p>
        </p:txBody>
      </p:sp>
      <p:sp>
        <p:nvSpPr>
          <p:cNvPr id="24" name="Text Placeholder 3"/>
          <p:cNvSpPr>
            <a:spLocks noGrp="1"/>
          </p:cNvSpPr>
          <p:nvPr>
            <p:ph type="body" sz="half" idx="19"/>
          </p:nvPr>
        </p:nvSpPr>
        <p:spPr>
          <a:xfrm>
            <a:off x="3744751" y="5482567"/>
            <a:ext cx="2563993" cy="1345630"/>
          </a:xfrm>
        </p:spPr>
        <p:txBody>
          <a:bodyPr anchor="t">
            <a:normAutofit/>
          </a:bodyPr>
          <a:lstStyle>
            <a:lvl1pPr marL="0" indent="0">
              <a:buNone/>
              <a:defRPr sz="132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14" name="Text Placeholder 4"/>
          <p:cNvSpPr>
            <a:spLocks noGrp="1"/>
          </p:cNvSpPr>
          <p:nvPr>
            <p:ph type="body" sz="quarter" idx="13"/>
          </p:nvPr>
        </p:nvSpPr>
        <p:spPr>
          <a:xfrm>
            <a:off x="6560203" y="4736874"/>
            <a:ext cx="2529441" cy="745690"/>
          </a:xfrm>
        </p:spPr>
        <p:txBody>
          <a:bodyPr anchor="b">
            <a:noAutofit/>
          </a:bodyPr>
          <a:lstStyle>
            <a:lvl1pPr marL="0" indent="0">
              <a:buNone/>
              <a:defRPr sz="2200" b="0">
                <a:solidFill>
                  <a:schemeClr val="accent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31" name="Picture Placeholder 2"/>
          <p:cNvSpPr>
            <a:spLocks noGrp="1" noChangeAspect="1"/>
          </p:cNvSpPr>
          <p:nvPr>
            <p:ph type="pic" idx="17"/>
          </p:nvPr>
        </p:nvSpPr>
        <p:spPr>
          <a:xfrm>
            <a:off x="6715441" y="2844047"/>
            <a:ext cx="2220723" cy="161736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a:t>Click icon to add picture</a:t>
            </a:r>
            <a:endParaRPr lang="en-US" dirty="0"/>
          </a:p>
        </p:txBody>
      </p:sp>
      <p:sp>
        <p:nvSpPr>
          <p:cNvPr id="27" name="Text Placeholder 3"/>
          <p:cNvSpPr>
            <a:spLocks noGrp="1"/>
          </p:cNvSpPr>
          <p:nvPr>
            <p:ph type="body" sz="half" idx="20"/>
          </p:nvPr>
        </p:nvSpPr>
        <p:spPr>
          <a:xfrm>
            <a:off x="6560203" y="5482567"/>
            <a:ext cx="2529441" cy="1345630"/>
          </a:xfrm>
        </p:spPr>
        <p:txBody>
          <a:bodyPr anchor="t">
            <a:normAutofit/>
          </a:bodyPr>
          <a:lstStyle>
            <a:lvl1pPr marL="0" indent="0">
              <a:buNone/>
              <a:defRPr sz="132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cxnSp>
        <p:nvCxnSpPr>
          <p:cNvPr id="21" name="Straight Connector 20"/>
          <p:cNvCxnSpPr/>
          <p:nvPr/>
        </p:nvCxnSpPr>
        <p:spPr>
          <a:xfrm>
            <a:off x="3619021" y="2821094"/>
            <a:ext cx="0" cy="401917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434473" y="2821094"/>
            <a:ext cx="0" cy="401917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160EA64-D806-43AC-9DF2-F8C432F32B4C}" type="datetimeFigureOut">
              <a:rPr lang="en-US" smtClean="0"/>
              <a:t>8/6/2019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543072" y="335161"/>
            <a:ext cx="691694" cy="870045"/>
          </a:xfrm>
          <a:prstGeom prst="rect">
            <a:avLst/>
          </a:prstGeo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11247160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43072" y="335161"/>
            <a:ext cx="691694" cy="870045"/>
          </a:xfrm>
          <a:prstGeom prst="rect">
            <a:avLst/>
          </a:prstGeom>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70030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1"/>
            <a:ext cx="10058400" cy="7775572"/>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785867" y="1640839"/>
            <a:ext cx="1185082" cy="51815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953084" y="1640839"/>
            <a:ext cx="4858957" cy="51816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8520208" y="0"/>
            <a:ext cx="754380" cy="124605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543072" y="335161"/>
            <a:ext cx="691694" cy="870045"/>
          </a:xfrm>
          <a:prstGeom prst="rect">
            <a:avLst/>
          </a:prstGeom>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824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4"/>
          </p:nvPr>
        </p:nvSpPr>
        <p:spPr>
          <a:xfrm>
            <a:off x="8446478" y="335161"/>
            <a:ext cx="870439" cy="870045"/>
          </a:xfrm>
          <a:prstGeom prst="rect">
            <a:avLst/>
          </a:prstGeom>
        </p:spPr>
        <p:txBody>
          <a:bodyPr vert="horz" lIns="91440" tIns="45720" rIns="91440" bIns="45720" rtlCol="0" anchor="b"/>
          <a:lstStyle>
            <a:lvl1pPr algn="ctr">
              <a:defRPr sz="3080" b="0" i="0">
                <a:solidFill>
                  <a:schemeClr val="bg1"/>
                </a:solidFill>
                <a:latin typeface="+mn-lt"/>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945995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1"/>
            <a:ext cx="10058400" cy="7775572"/>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53085" y="2558601"/>
            <a:ext cx="3411942" cy="3423055"/>
          </a:xfrm>
        </p:spPr>
        <p:txBody>
          <a:bodyPr anchor="ctr"/>
          <a:lstStyle>
            <a:lvl1pPr algn="l">
              <a:defRPr sz="3520" b="0" cap="none"/>
            </a:lvl1pPr>
          </a:lstStyle>
          <a:p>
            <a:r>
              <a:rPr lang="en-US"/>
              <a:t>Click to edit Master title style</a:t>
            </a:r>
            <a:endParaRPr lang="en-US" dirty="0"/>
          </a:p>
        </p:txBody>
      </p:sp>
      <p:sp>
        <p:nvSpPr>
          <p:cNvPr id="3" name="Text Placeholder 2"/>
          <p:cNvSpPr>
            <a:spLocks noGrp="1"/>
          </p:cNvSpPr>
          <p:nvPr>
            <p:ph type="body" idx="1"/>
          </p:nvPr>
        </p:nvSpPr>
        <p:spPr>
          <a:xfrm>
            <a:off x="5631188" y="2558599"/>
            <a:ext cx="3360118" cy="3423055"/>
          </a:xfrm>
        </p:spPr>
        <p:txBody>
          <a:bodyPr anchor="ctr"/>
          <a:lstStyle>
            <a:lvl1pPr marL="0" indent="0" algn="l">
              <a:buNone/>
              <a:defRPr sz="2200" cap="all">
                <a:solidFill>
                  <a:schemeClr val="accent1"/>
                </a:solidFill>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8/6/2019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8511843" y="8619"/>
            <a:ext cx="754380" cy="124605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8446478" y="335161"/>
            <a:ext cx="870439" cy="870045"/>
          </a:xfrm>
          <a:prstGeom prst="rect">
            <a:avLst/>
          </a:prstGeom>
        </p:spPr>
        <p:txBody>
          <a:bodyPr vert="horz" lIns="91440" tIns="45720" rIns="91440" bIns="45720" rtlCol="0" anchor="b"/>
          <a:lstStyle>
            <a:lvl1pPr algn="ctr">
              <a:defRPr sz="3080" b="0" i="0">
                <a:solidFill>
                  <a:schemeClr val="bg1"/>
                </a:solidFill>
                <a:latin typeface="+mn-lt"/>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06804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953084" y="2821092"/>
            <a:ext cx="4000678" cy="400135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4639" y="2821093"/>
            <a:ext cx="4000679" cy="400134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8/6/2019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4"/>
          </p:nvPr>
        </p:nvSpPr>
        <p:spPr>
          <a:xfrm>
            <a:off x="8446478" y="335161"/>
            <a:ext cx="870439" cy="870045"/>
          </a:xfrm>
          <a:prstGeom prst="rect">
            <a:avLst/>
          </a:prstGeom>
        </p:spPr>
        <p:txBody>
          <a:bodyPr vert="horz" lIns="91440" tIns="45720" rIns="91440" bIns="45720" rtlCol="0" anchor="b"/>
          <a:lstStyle>
            <a:lvl1pPr algn="ctr">
              <a:defRPr sz="3080" b="0" i="0">
                <a:solidFill>
                  <a:schemeClr val="bg1"/>
                </a:solidFill>
                <a:latin typeface="+mn-lt"/>
              </a:defRPr>
            </a:lvl1pPr>
          </a:lstStyle>
          <a:p>
            <a:fld id="{8A7A6979-0714-4377-B894-6BE4C2D6E202}" type="slidenum">
              <a:rPr lang="en-US" smtClean="0"/>
              <a:t>‹#›</a:t>
            </a:fld>
            <a:endParaRPr lang="en-US" dirty="0"/>
          </a:p>
        </p:txBody>
      </p:sp>
    </p:spTree>
    <p:extLst>
      <p:ext uri="{BB962C8B-B14F-4D97-AF65-F5344CB8AC3E}">
        <p14:creationId xmlns:p14="http://schemas.microsoft.com/office/powerpoint/2010/main" val="4103596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53084" y="2826871"/>
            <a:ext cx="4000678" cy="860529"/>
          </a:xfrm>
        </p:spPr>
        <p:txBody>
          <a:bodyPr anchor="b">
            <a:noAutofit/>
          </a:bodyPr>
          <a:lstStyle>
            <a:lvl1pPr marL="0" indent="0">
              <a:buNone/>
              <a:defRPr sz="2640" b="0">
                <a:solidFill>
                  <a:schemeClr val="accent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953084" y="3687401"/>
            <a:ext cx="4000679" cy="313504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4640" y="2821093"/>
            <a:ext cx="4000677" cy="860529"/>
          </a:xfrm>
        </p:spPr>
        <p:txBody>
          <a:bodyPr anchor="b">
            <a:noAutofit/>
          </a:bodyPr>
          <a:lstStyle>
            <a:lvl1pPr marL="0" indent="0">
              <a:buNone/>
              <a:defRPr sz="2640" b="0">
                <a:solidFill>
                  <a:schemeClr val="accent1"/>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104639" y="3681623"/>
            <a:ext cx="4000678" cy="314081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t>8/6/2019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8446478" y="335161"/>
            <a:ext cx="870439" cy="870045"/>
          </a:xfrm>
          <a:prstGeom prst="rect">
            <a:avLst/>
          </a:prstGeom>
        </p:spPr>
        <p:txBody>
          <a:bodyPr vert="horz" lIns="91440" tIns="45720" rIns="91440" bIns="45720" rtlCol="0" anchor="b"/>
          <a:lstStyle>
            <a:lvl1pPr algn="ctr">
              <a:defRPr sz="3080" b="0" i="0">
                <a:solidFill>
                  <a:schemeClr val="bg1"/>
                </a:solidFill>
                <a:latin typeface="+mn-lt"/>
              </a:defRPr>
            </a:lvl1pPr>
          </a:lstStyle>
          <a:p>
            <a:fld id="{8A7A6979-0714-4377-B894-6BE4C2D6E202}" type="slidenum">
              <a:rPr lang="en-US" smtClean="0"/>
              <a:t>‹#›</a:t>
            </a:fld>
            <a:endParaRPr lang="en-US" dirty="0"/>
          </a:p>
        </p:txBody>
      </p:sp>
    </p:spTree>
    <p:extLst>
      <p:ext uri="{BB962C8B-B14F-4D97-AF65-F5344CB8AC3E}">
        <p14:creationId xmlns:p14="http://schemas.microsoft.com/office/powerpoint/2010/main" val="3487450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8/6/2019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4"/>
          </p:nvPr>
        </p:nvSpPr>
        <p:spPr>
          <a:xfrm>
            <a:off x="8446478" y="335161"/>
            <a:ext cx="870439" cy="870045"/>
          </a:xfrm>
          <a:prstGeom prst="rect">
            <a:avLst/>
          </a:prstGeom>
        </p:spPr>
        <p:txBody>
          <a:bodyPr vert="horz" lIns="91440" tIns="45720" rIns="91440" bIns="45720" rtlCol="0" anchor="b"/>
          <a:lstStyle>
            <a:lvl1pPr algn="ctr">
              <a:defRPr sz="3080" b="0" i="0">
                <a:solidFill>
                  <a:schemeClr val="bg1"/>
                </a:solidFill>
                <a:latin typeface="+mn-lt"/>
              </a:defRPr>
            </a:lvl1pPr>
          </a:lstStyle>
          <a:p>
            <a:fld id="{8A7A6979-0714-4377-B894-6BE4C2D6E202}" type="slidenum">
              <a:rPr lang="en-US" smtClean="0"/>
              <a:t>‹#›</a:t>
            </a:fld>
            <a:endParaRPr lang="en-US" dirty="0"/>
          </a:p>
        </p:txBody>
      </p:sp>
    </p:spTree>
    <p:extLst>
      <p:ext uri="{BB962C8B-B14F-4D97-AF65-F5344CB8AC3E}">
        <p14:creationId xmlns:p14="http://schemas.microsoft.com/office/powerpoint/2010/main" val="346266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8/6/2019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8520208" y="0"/>
            <a:ext cx="754380" cy="124605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8543072" y="335161"/>
            <a:ext cx="691694" cy="870045"/>
          </a:xfrm>
          <a:prstGeom prst="rect">
            <a:avLst/>
          </a:prstGeom>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108157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1"/>
            <a:ext cx="10058400" cy="7775572"/>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53085" y="1640840"/>
            <a:ext cx="2983848" cy="1695000"/>
          </a:xfrm>
        </p:spPr>
        <p:txBody>
          <a:bodyPr anchor="b"/>
          <a:lstStyle>
            <a:lvl1pPr algn="l">
              <a:defRPr sz="2640" b="0"/>
            </a:lvl1pPr>
          </a:lstStyle>
          <a:p>
            <a:r>
              <a:rPr lang="en-US"/>
              <a:t>Click to edit Master title style</a:t>
            </a:r>
            <a:endParaRPr lang="en-US" dirty="0"/>
          </a:p>
        </p:txBody>
      </p:sp>
      <p:sp>
        <p:nvSpPr>
          <p:cNvPr id="3" name="Content Placeholder 2"/>
          <p:cNvSpPr>
            <a:spLocks noGrp="1"/>
          </p:cNvSpPr>
          <p:nvPr>
            <p:ph idx="1"/>
          </p:nvPr>
        </p:nvSpPr>
        <p:spPr>
          <a:xfrm>
            <a:off x="5025820" y="1633340"/>
            <a:ext cx="3996135"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953085" y="3498424"/>
            <a:ext cx="2983848" cy="3329774"/>
          </a:xfrm>
        </p:spPr>
        <p:txBody>
          <a:bodyPr/>
          <a:lstStyle>
            <a:lvl1pPr marL="0" indent="0">
              <a:buNone/>
              <a:defRPr sz="1540">
                <a:solidFill>
                  <a:schemeClr val="accent1"/>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8/6/2019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8520208" y="0"/>
            <a:ext cx="754380" cy="124605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8543072" y="335161"/>
            <a:ext cx="691694" cy="870045"/>
          </a:xfrm>
          <a:prstGeom prst="rect">
            <a:avLst/>
          </a:prstGeom>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18408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1"/>
            <a:ext cx="10058400" cy="7775572"/>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936750" y="1518667"/>
            <a:ext cx="3302132" cy="1831691"/>
          </a:xfrm>
        </p:spPr>
        <p:txBody>
          <a:bodyPr anchor="b">
            <a:normAutofit/>
          </a:bodyPr>
          <a:lstStyle>
            <a:lvl1pPr algn="l">
              <a:defRPr sz="264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95200" y="1496907"/>
            <a:ext cx="3070212" cy="477858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760"/>
            </a:lvl1pPr>
            <a:lvl2pPr marL="502920" indent="0">
              <a:buNone/>
              <a:defRPr sz="1760"/>
            </a:lvl2pPr>
            <a:lvl3pPr marL="1005840" indent="0">
              <a:buNone/>
              <a:defRPr sz="1760"/>
            </a:lvl3pPr>
            <a:lvl4pPr marL="1508760" indent="0">
              <a:buNone/>
              <a:defRPr sz="1760"/>
            </a:lvl4pPr>
            <a:lvl5pPr marL="2011680" indent="0">
              <a:buNone/>
              <a:defRPr sz="1760"/>
            </a:lvl5pPr>
            <a:lvl6pPr marL="2514600" indent="0">
              <a:buNone/>
              <a:defRPr sz="1760"/>
            </a:lvl6pPr>
            <a:lvl7pPr marL="3017520" indent="0">
              <a:buNone/>
              <a:defRPr sz="1760"/>
            </a:lvl7pPr>
            <a:lvl8pPr marL="3520440" indent="0">
              <a:buNone/>
              <a:defRPr sz="1760"/>
            </a:lvl8pPr>
            <a:lvl9pPr marL="4023360" indent="0">
              <a:buNone/>
              <a:defRPr sz="1760"/>
            </a:lvl9pPr>
          </a:lstStyle>
          <a:p>
            <a:r>
              <a:rPr lang="en-US"/>
              <a:t>Click icon to add picture</a:t>
            </a:r>
            <a:endParaRPr lang="en-US" dirty="0"/>
          </a:p>
        </p:txBody>
      </p:sp>
      <p:sp>
        <p:nvSpPr>
          <p:cNvPr id="4" name="Text Placeholder 3"/>
          <p:cNvSpPr>
            <a:spLocks noGrp="1"/>
          </p:cNvSpPr>
          <p:nvPr>
            <p:ph type="body" sz="half" idx="2"/>
          </p:nvPr>
        </p:nvSpPr>
        <p:spPr bwMode="gray">
          <a:xfrm>
            <a:off x="936750" y="3497580"/>
            <a:ext cx="3302132" cy="2777913"/>
          </a:xfrm>
        </p:spPr>
        <p:txBody>
          <a:bodyPr>
            <a:normAutofit/>
          </a:bodyPr>
          <a:lstStyle>
            <a:lvl1pPr marL="0" indent="0">
              <a:buNone/>
              <a:defRPr sz="1540">
                <a:solidFill>
                  <a:schemeClr val="accent1"/>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8/6/2019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8520208" y="0"/>
            <a:ext cx="754380" cy="124605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8543072" y="335161"/>
            <a:ext cx="691694" cy="870045"/>
          </a:xfrm>
          <a:prstGeom prst="rect">
            <a:avLst/>
          </a:prstGeom>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27948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1"/>
            <a:ext cx="10058400" cy="7775572"/>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953084" y="1050713"/>
            <a:ext cx="6977522" cy="80451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53086" y="2821093"/>
            <a:ext cx="6977521" cy="400134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93602" y="7214233"/>
            <a:ext cx="1089659" cy="259147"/>
          </a:xfrm>
          <a:prstGeom prst="rect">
            <a:avLst/>
          </a:prstGeom>
        </p:spPr>
        <p:txBody>
          <a:bodyPr vert="horz" lIns="91440" tIns="45720" rIns="91440" bIns="45720" rtlCol="0" anchor="b"/>
          <a:lstStyle>
            <a:lvl1pPr algn="r">
              <a:defRPr sz="990" b="1" i="0">
                <a:solidFill>
                  <a:schemeClr val="accent1"/>
                </a:solidFill>
                <a:latin typeface="+mn-lt"/>
              </a:defRPr>
            </a:lvl1pPr>
          </a:lstStyle>
          <a:p>
            <a:fld id="{1160EA64-D806-43AC-9DF2-F8C432F32B4C}" type="datetimeFigureOut">
              <a:rPr lang="en-US" smtClean="0"/>
              <a:t>8/6/2019</a:t>
            </a:fld>
            <a:endParaRPr lang="en-US" dirty="0"/>
          </a:p>
        </p:txBody>
      </p:sp>
      <p:sp>
        <p:nvSpPr>
          <p:cNvPr id="5" name="Footer Placeholder 4"/>
          <p:cNvSpPr>
            <a:spLocks noGrp="1"/>
          </p:cNvSpPr>
          <p:nvPr>
            <p:ph type="ftr" sz="quarter" idx="3"/>
          </p:nvPr>
        </p:nvSpPr>
        <p:spPr>
          <a:xfrm>
            <a:off x="649928" y="7214231"/>
            <a:ext cx="4245775" cy="259148"/>
          </a:xfrm>
          <a:prstGeom prst="rect">
            <a:avLst/>
          </a:prstGeom>
        </p:spPr>
        <p:txBody>
          <a:bodyPr vert="horz" lIns="91440" tIns="45720" rIns="91440" bIns="45720" rtlCol="0" anchor="b"/>
          <a:lstStyle>
            <a:lvl1pPr algn="l">
              <a:defRPr sz="990" b="1" i="0">
                <a:solidFill>
                  <a:schemeClr val="accent1"/>
                </a:solidFill>
              </a:defRPr>
            </a:lvl1pPr>
          </a:lstStyle>
          <a:p>
            <a:endParaRPr lang="en-US" dirty="0"/>
          </a:p>
        </p:txBody>
      </p:sp>
      <p:sp>
        <p:nvSpPr>
          <p:cNvPr id="22" name="Rectangle 21"/>
          <p:cNvSpPr/>
          <p:nvPr/>
        </p:nvSpPr>
        <p:spPr>
          <a:xfrm>
            <a:off x="8520208" y="0"/>
            <a:ext cx="754380" cy="124605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8446478" y="335161"/>
            <a:ext cx="870439" cy="870045"/>
          </a:xfrm>
          <a:prstGeom prst="rect">
            <a:avLst/>
          </a:prstGeom>
        </p:spPr>
        <p:txBody>
          <a:bodyPr vert="horz" lIns="91440" tIns="45720" rIns="91440" bIns="45720" rtlCol="0" anchor="b"/>
          <a:lstStyle>
            <a:lvl1pPr algn="ctr">
              <a:defRPr sz="3080" b="0" i="0">
                <a:solidFill>
                  <a:schemeClr val="bg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21107437"/>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22" r:id="rId17"/>
  </p:sldLayoutIdLst>
  <p:hf sldNum="0" hdr="0" ftr="0" dt="0"/>
  <p:txStyles>
    <p:titleStyle>
      <a:lvl1pPr algn="l" defTabSz="502920" rtl="0" eaLnBrk="1" latinLnBrk="0" hangingPunct="1">
        <a:spcBef>
          <a:spcPct val="0"/>
        </a:spcBef>
        <a:buNone/>
        <a:defRPr sz="352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190" indent="-377190" algn="l" defTabSz="502920" rtl="0" eaLnBrk="1" latinLnBrk="0" hangingPunct="1">
        <a:spcBef>
          <a:spcPts val="1100"/>
        </a:spcBef>
        <a:spcAft>
          <a:spcPts val="0"/>
        </a:spcAft>
        <a:buClr>
          <a:schemeClr val="accent1"/>
        </a:buClr>
        <a:buSzPct val="80000"/>
        <a:buFont typeface="Wingdings 3" charset="2"/>
        <a:buChar char=""/>
        <a:defRPr sz="1980" b="0" i="0" kern="1200">
          <a:solidFill>
            <a:schemeClr val="tx1">
              <a:lumMod val="75000"/>
              <a:lumOff val="25000"/>
            </a:schemeClr>
          </a:solidFill>
          <a:latin typeface="+mn-lt"/>
          <a:ea typeface="+mn-ea"/>
          <a:cs typeface="+mn-cs"/>
        </a:defRPr>
      </a:lvl1pPr>
      <a:lvl2pPr marL="754380" indent="-311810" algn="l" defTabSz="502920" rtl="0" eaLnBrk="1" latinLnBrk="0" hangingPunct="1">
        <a:spcBef>
          <a:spcPts val="1100"/>
        </a:spcBef>
        <a:spcAft>
          <a:spcPts val="0"/>
        </a:spcAft>
        <a:buClr>
          <a:schemeClr val="accent1"/>
        </a:buClr>
        <a:buSzPct val="80000"/>
        <a:buFont typeface="Wingdings 3" charset="2"/>
        <a:buChar char=""/>
        <a:defRPr sz="1760" b="0" i="0" kern="1200">
          <a:solidFill>
            <a:schemeClr val="tx1">
              <a:lumMod val="75000"/>
              <a:lumOff val="25000"/>
            </a:schemeClr>
          </a:solidFill>
          <a:latin typeface="+mn-lt"/>
          <a:ea typeface="+mn-ea"/>
          <a:cs typeface="+mn-cs"/>
        </a:defRPr>
      </a:lvl2pPr>
      <a:lvl3pPr marL="1056132" indent="-251460" algn="l" defTabSz="502920" rtl="0" eaLnBrk="1" latinLnBrk="0" hangingPunct="1">
        <a:spcBef>
          <a:spcPts val="1100"/>
        </a:spcBef>
        <a:spcAft>
          <a:spcPts val="0"/>
        </a:spcAft>
        <a:buClr>
          <a:schemeClr val="accent1"/>
        </a:buClr>
        <a:buSzPct val="80000"/>
        <a:buFont typeface="Wingdings 3" charset="2"/>
        <a:buChar char=""/>
        <a:defRPr sz="1540" b="0" i="0" kern="1200">
          <a:solidFill>
            <a:schemeClr val="tx1">
              <a:lumMod val="75000"/>
              <a:lumOff val="25000"/>
            </a:schemeClr>
          </a:solidFill>
          <a:latin typeface="+mn-lt"/>
          <a:ea typeface="+mn-ea"/>
          <a:cs typeface="+mn-cs"/>
        </a:defRPr>
      </a:lvl3pPr>
      <a:lvl4pPr marL="1357884" indent="-251460" algn="l" defTabSz="502920" rtl="0" eaLnBrk="1" latinLnBrk="0" hangingPunct="1">
        <a:spcBef>
          <a:spcPts val="1100"/>
        </a:spcBef>
        <a:spcAft>
          <a:spcPts val="0"/>
        </a:spcAft>
        <a:buClr>
          <a:schemeClr val="accent1"/>
        </a:buClr>
        <a:buSzPct val="80000"/>
        <a:buFont typeface="Wingdings 3" charset="2"/>
        <a:buChar char=""/>
        <a:defRPr sz="1320" b="0" i="0" kern="1200">
          <a:solidFill>
            <a:schemeClr val="tx1">
              <a:lumMod val="75000"/>
              <a:lumOff val="25000"/>
            </a:schemeClr>
          </a:solidFill>
          <a:latin typeface="+mn-lt"/>
          <a:ea typeface="+mn-ea"/>
          <a:cs typeface="+mn-cs"/>
        </a:defRPr>
      </a:lvl4pPr>
      <a:lvl5pPr marL="1659636" indent="-251460" algn="l" defTabSz="502920" rtl="0" eaLnBrk="1" latinLnBrk="0" hangingPunct="1">
        <a:spcBef>
          <a:spcPts val="1100"/>
        </a:spcBef>
        <a:spcAft>
          <a:spcPts val="0"/>
        </a:spcAft>
        <a:buClr>
          <a:schemeClr val="accent1"/>
        </a:buClr>
        <a:buSzPct val="80000"/>
        <a:buFont typeface="Wingdings 3" charset="2"/>
        <a:buChar char=""/>
        <a:defRPr sz="1320" b="0" i="0" kern="1200">
          <a:solidFill>
            <a:schemeClr val="tx1">
              <a:lumMod val="75000"/>
              <a:lumOff val="25000"/>
            </a:schemeClr>
          </a:solidFill>
          <a:latin typeface="+mn-lt"/>
          <a:ea typeface="+mn-ea"/>
          <a:cs typeface="+mn-cs"/>
        </a:defRPr>
      </a:lvl5pPr>
      <a:lvl6pPr marL="1996060" indent="-251460" algn="l" defTabSz="502920" rtl="0" eaLnBrk="1" latinLnBrk="0" hangingPunct="1">
        <a:spcBef>
          <a:spcPts val="1100"/>
        </a:spcBef>
        <a:spcAft>
          <a:spcPts val="0"/>
        </a:spcAft>
        <a:buClr>
          <a:schemeClr val="accent1"/>
        </a:buClr>
        <a:buSzPct val="80000"/>
        <a:buFont typeface="Wingdings 3" charset="2"/>
        <a:buChar char=""/>
        <a:defRPr sz="1320" b="0" i="0" kern="1200">
          <a:solidFill>
            <a:schemeClr val="tx1">
              <a:lumMod val="75000"/>
              <a:lumOff val="25000"/>
            </a:schemeClr>
          </a:solidFill>
          <a:latin typeface="+mn-lt"/>
          <a:ea typeface="+mn-ea"/>
          <a:cs typeface="+mn-cs"/>
        </a:defRPr>
      </a:lvl6pPr>
      <a:lvl7pPr marL="2278980" indent="-251460" algn="l" defTabSz="502920" rtl="0" eaLnBrk="1" latinLnBrk="0" hangingPunct="1">
        <a:spcBef>
          <a:spcPts val="1100"/>
        </a:spcBef>
        <a:spcAft>
          <a:spcPts val="0"/>
        </a:spcAft>
        <a:buClr>
          <a:schemeClr val="accent1"/>
        </a:buClr>
        <a:buSzPct val="80000"/>
        <a:buFont typeface="Wingdings 3" charset="2"/>
        <a:buChar char=""/>
        <a:defRPr sz="1320" b="0" i="0" kern="1200">
          <a:solidFill>
            <a:schemeClr val="tx1">
              <a:lumMod val="75000"/>
              <a:lumOff val="25000"/>
            </a:schemeClr>
          </a:solidFill>
          <a:latin typeface="+mn-lt"/>
          <a:ea typeface="+mn-ea"/>
          <a:cs typeface="+mn-cs"/>
        </a:defRPr>
      </a:lvl7pPr>
      <a:lvl8pPr marL="2484900" indent="-251460" algn="l" defTabSz="502920" rtl="0" eaLnBrk="1" latinLnBrk="0" hangingPunct="1">
        <a:spcBef>
          <a:spcPts val="1100"/>
        </a:spcBef>
        <a:spcAft>
          <a:spcPts val="0"/>
        </a:spcAft>
        <a:buClr>
          <a:schemeClr val="accent1"/>
        </a:buClr>
        <a:buSzPct val="80000"/>
        <a:buFont typeface="Wingdings 3" charset="2"/>
        <a:buChar char=""/>
        <a:defRPr sz="1320" b="0" i="0" kern="1200">
          <a:solidFill>
            <a:schemeClr val="tx1">
              <a:lumMod val="75000"/>
              <a:lumOff val="25000"/>
            </a:schemeClr>
          </a:solidFill>
          <a:latin typeface="+mn-lt"/>
          <a:ea typeface="+mn-ea"/>
          <a:cs typeface="+mn-cs"/>
        </a:defRPr>
      </a:lvl8pPr>
      <a:lvl9pPr marL="2734820" indent="-251460" algn="l" defTabSz="502920" rtl="0" eaLnBrk="1" latinLnBrk="0" hangingPunct="1">
        <a:spcBef>
          <a:spcPts val="1100"/>
        </a:spcBef>
        <a:spcAft>
          <a:spcPts val="0"/>
        </a:spcAft>
        <a:buClr>
          <a:schemeClr val="accent1"/>
        </a:buClr>
        <a:buSzPct val="80000"/>
        <a:buFont typeface="Wingdings 3" charset="2"/>
        <a:buChar char=""/>
        <a:defRPr sz="1320" b="0" i="0" kern="1200">
          <a:solidFill>
            <a:schemeClr val="tx1">
              <a:lumMod val="75000"/>
              <a:lumOff val="25000"/>
            </a:schemeClr>
          </a:solidFill>
          <a:latin typeface="+mn-lt"/>
          <a:ea typeface="+mn-ea"/>
          <a:cs typeface="+mn-cs"/>
        </a:defRPr>
      </a:lvl9pPr>
    </p:bodyStyle>
    <p:otherStyle>
      <a:defPPr>
        <a:defRPr lang="en-US"/>
      </a:defPPr>
      <a:lvl1pPr marL="0" algn="l" defTabSz="502920" rtl="0" eaLnBrk="1" latinLnBrk="0" hangingPunct="1">
        <a:defRPr sz="1980" kern="1200">
          <a:solidFill>
            <a:schemeClr val="tx1"/>
          </a:solidFill>
          <a:latin typeface="+mn-lt"/>
          <a:ea typeface="+mn-ea"/>
          <a:cs typeface="+mn-cs"/>
        </a:defRPr>
      </a:lvl1pPr>
      <a:lvl2pPr marL="502920" algn="l" defTabSz="502920" rtl="0" eaLnBrk="1" latinLnBrk="0" hangingPunct="1">
        <a:defRPr sz="1980" kern="1200">
          <a:solidFill>
            <a:schemeClr val="tx1"/>
          </a:solidFill>
          <a:latin typeface="+mn-lt"/>
          <a:ea typeface="+mn-ea"/>
          <a:cs typeface="+mn-cs"/>
        </a:defRPr>
      </a:lvl2pPr>
      <a:lvl3pPr marL="1005840" algn="l" defTabSz="502920" rtl="0" eaLnBrk="1" latinLnBrk="0" hangingPunct="1">
        <a:defRPr sz="1980" kern="1200">
          <a:solidFill>
            <a:schemeClr val="tx1"/>
          </a:solidFill>
          <a:latin typeface="+mn-lt"/>
          <a:ea typeface="+mn-ea"/>
          <a:cs typeface="+mn-cs"/>
        </a:defRPr>
      </a:lvl3pPr>
      <a:lvl4pPr marL="1508760" algn="l" defTabSz="502920" rtl="0" eaLnBrk="1" latinLnBrk="0" hangingPunct="1">
        <a:defRPr sz="1980" kern="1200">
          <a:solidFill>
            <a:schemeClr val="tx1"/>
          </a:solidFill>
          <a:latin typeface="+mn-lt"/>
          <a:ea typeface="+mn-ea"/>
          <a:cs typeface="+mn-cs"/>
        </a:defRPr>
      </a:lvl4pPr>
      <a:lvl5pPr marL="2011680" algn="l" defTabSz="502920" rtl="0" eaLnBrk="1" latinLnBrk="0" hangingPunct="1">
        <a:defRPr sz="1980" kern="1200">
          <a:solidFill>
            <a:schemeClr val="tx1"/>
          </a:solidFill>
          <a:latin typeface="+mn-lt"/>
          <a:ea typeface="+mn-ea"/>
          <a:cs typeface="+mn-cs"/>
        </a:defRPr>
      </a:lvl5pPr>
      <a:lvl6pPr marL="2514600" algn="l" defTabSz="502920" rtl="0" eaLnBrk="1" latinLnBrk="0" hangingPunct="1">
        <a:defRPr sz="1980" kern="1200">
          <a:solidFill>
            <a:schemeClr val="tx1"/>
          </a:solidFill>
          <a:latin typeface="+mn-lt"/>
          <a:ea typeface="+mn-ea"/>
          <a:cs typeface="+mn-cs"/>
        </a:defRPr>
      </a:lvl6pPr>
      <a:lvl7pPr marL="3017520" algn="l" defTabSz="502920" rtl="0" eaLnBrk="1" latinLnBrk="0" hangingPunct="1">
        <a:defRPr sz="1980" kern="1200">
          <a:solidFill>
            <a:schemeClr val="tx1"/>
          </a:solidFill>
          <a:latin typeface="+mn-lt"/>
          <a:ea typeface="+mn-ea"/>
          <a:cs typeface="+mn-cs"/>
        </a:defRPr>
      </a:lvl7pPr>
      <a:lvl8pPr marL="3520440" algn="l" defTabSz="502920" rtl="0" eaLnBrk="1" latinLnBrk="0" hangingPunct="1">
        <a:defRPr sz="1980" kern="1200">
          <a:solidFill>
            <a:schemeClr val="tx1"/>
          </a:solidFill>
          <a:latin typeface="+mn-lt"/>
          <a:ea typeface="+mn-ea"/>
          <a:cs typeface="+mn-cs"/>
        </a:defRPr>
      </a:lvl8pPr>
      <a:lvl9pPr marL="4023360" algn="l" defTabSz="50292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eznetsurance.com/"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DC4C5BC-5434-4DF8-961D-5AB92035BD29}"/>
              </a:ext>
            </a:extLst>
          </p:cNvPr>
          <p:cNvPicPr>
            <a:picLocks noGrp="1" noChangeAspect="1"/>
          </p:cNvPicPr>
          <p:nvPr>
            <p:ph idx="1"/>
          </p:nvPr>
        </p:nvPicPr>
        <p:blipFill>
          <a:blip r:embed="rId2"/>
          <a:stretch>
            <a:fillRect/>
          </a:stretch>
        </p:blipFill>
        <p:spPr>
          <a:xfrm>
            <a:off x="3329288" y="1367616"/>
            <a:ext cx="3399821" cy="3399821"/>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TextBox 2">
            <a:extLst>
              <a:ext uri="{FF2B5EF4-FFF2-40B4-BE49-F238E27FC236}">
                <a16:creationId xmlns:a16="http://schemas.microsoft.com/office/drawing/2014/main" id="{D90C468D-696F-4FB0-8ACC-05BF4E2CA22A}"/>
              </a:ext>
            </a:extLst>
          </p:cNvPr>
          <p:cNvSpPr txBox="1"/>
          <p:nvPr/>
        </p:nvSpPr>
        <p:spPr>
          <a:xfrm>
            <a:off x="8525191" y="5730420"/>
            <a:ext cx="1476017" cy="549381"/>
          </a:xfrm>
          <a:prstGeom prst="rect">
            <a:avLst/>
          </a:prstGeom>
          <a:noFill/>
        </p:spPr>
        <p:txBody>
          <a:bodyPr wrap="square" rtlCol="0">
            <a:spAutoFit/>
          </a:bodyPr>
          <a:lstStyle/>
          <a:p>
            <a:r>
              <a:rPr lang="en-US" sz="1485" dirty="0"/>
              <a:t>Volume 6</a:t>
            </a:r>
          </a:p>
          <a:p>
            <a:r>
              <a:rPr lang="en-US" sz="1485" dirty="0"/>
              <a:t>8.6.2019</a:t>
            </a:r>
          </a:p>
        </p:txBody>
      </p:sp>
      <p:sp>
        <p:nvSpPr>
          <p:cNvPr id="4" name="Rectangle 3">
            <a:extLst>
              <a:ext uri="{FF2B5EF4-FFF2-40B4-BE49-F238E27FC236}">
                <a16:creationId xmlns:a16="http://schemas.microsoft.com/office/drawing/2014/main" id="{AF6AA05A-940A-448C-B3DA-428B9CF149FA}"/>
              </a:ext>
            </a:extLst>
          </p:cNvPr>
          <p:cNvSpPr/>
          <p:nvPr/>
        </p:nvSpPr>
        <p:spPr>
          <a:xfrm>
            <a:off x="857832" y="5091597"/>
            <a:ext cx="8342733" cy="691728"/>
          </a:xfrm>
          <a:prstGeom prst="rect">
            <a:avLst/>
          </a:prstGeom>
          <a:noFill/>
        </p:spPr>
        <p:txBody>
          <a:bodyPr wrap="none" lIns="75438" tIns="37719" rIns="75438" bIns="37719">
            <a:spAutoFit/>
          </a:bodyPr>
          <a:lstStyle/>
          <a:p>
            <a:pPr algn="ctr"/>
            <a:r>
              <a:rPr lang="en-US" sz="4000" b="1" spc="41" dirty="0">
                <a:ln w="0"/>
                <a:solidFill>
                  <a:schemeClr val="bg2"/>
                </a:solidFill>
                <a:effectLst>
                  <a:innerShdw blurRad="63500" dist="50800" dir="13500000">
                    <a:srgbClr val="000000">
                      <a:alpha val="50000"/>
                    </a:srgbClr>
                  </a:innerShdw>
                </a:effectLst>
              </a:rPr>
              <a:t>2019 </a:t>
            </a:r>
            <a:r>
              <a:rPr lang="en-US" sz="4000" b="1" spc="41" dirty="0" err="1">
                <a:ln w="0"/>
                <a:solidFill>
                  <a:schemeClr val="bg2"/>
                </a:solidFill>
                <a:effectLst>
                  <a:innerShdw blurRad="63500" dist="50800" dir="13500000">
                    <a:srgbClr val="000000">
                      <a:alpha val="50000"/>
                    </a:srgbClr>
                  </a:innerShdw>
                </a:effectLst>
              </a:rPr>
              <a:t>Eznetsurance</a:t>
            </a:r>
            <a:r>
              <a:rPr lang="en-US" sz="4000" b="1" spc="41" dirty="0">
                <a:ln w="0"/>
                <a:solidFill>
                  <a:schemeClr val="bg2"/>
                </a:solidFill>
                <a:effectLst>
                  <a:innerShdw blurRad="63500" dist="50800" dir="13500000">
                    <a:srgbClr val="000000">
                      <a:alpha val="50000"/>
                    </a:srgbClr>
                  </a:innerShdw>
                </a:effectLst>
              </a:rPr>
              <a:t> Sales Manual</a:t>
            </a:r>
          </a:p>
        </p:txBody>
      </p:sp>
    </p:spTree>
    <p:extLst>
      <p:ext uri="{BB962C8B-B14F-4D97-AF65-F5344CB8AC3E}">
        <p14:creationId xmlns:p14="http://schemas.microsoft.com/office/powerpoint/2010/main" val="4254646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2D8952-E0E1-4B30-9762-6C4F773C0979}"/>
              </a:ext>
            </a:extLst>
          </p:cNvPr>
          <p:cNvSpPr>
            <a:spLocks noGrp="1"/>
          </p:cNvSpPr>
          <p:nvPr>
            <p:ph type="body" idx="1"/>
          </p:nvPr>
        </p:nvSpPr>
        <p:spPr>
          <a:xfrm>
            <a:off x="953084" y="3283831"/>
            <a:ext cx="4000678" cy="403569"/>
          </a:xfrm>
        </p:spPr>
        <p:txBody>
          <a:bodyPr/>
          <a:lstStyle/>
          <a:p>
            <a:pPr algn="ctr"/>
            <a:r>
              <a:rPr lang="en-US" sz="2000" dirty="0"/>
              <a:t>Pros Of being a broker</a:t>
            </a:r>
          </a:p>
        </p:txBody>
      </p:sp>
      <p:sp>
        <p:nvSpPr>
          <p:cNvPr id="4" name="Content Placeholder 3">
            <a:extLst>
              <a:ext uri="{FF2B5EF4-FFF2-40B4-BE49-F238E27FC236}">
                <a16:creationId xmlns:a16="http://schemas.microsoft.com/office/drawing/2014/main" id="{169B6F36-9535-4C4B-951B-16B104FDAD73}"/>
              </a:ext>
            </a:extLst>
          </p:cNvPr>
          <p:cNvSpPr>
            <a:spLocks noGrp="1"/>
          </p:cNvSpPr>
          <p:nvPr>
            <p:ph sz="half" idx="2"/>
          </p:nvPr>
        </p:nvSpPr>
        <p:spPr>
          <a:xfrm>
            <a:off x="952837" y="3886200"/>
            <a:ext cx="3980755" cy="3150703"/>
          </a:xfrm>
        </p:spPr>
        <p:txBody>
          <a:bodyPr>
            <a:normAutofit/>
          </a:bodyPr>
          <a:lstStyle/>
          <a:p>
            <a:r>
              <a:rPr lang="en-US" sz="1100" dirty="0"/>
              <a:t>You are able to compare </a:t>
            </a:r>
            <a:r>
              <a:rPr lang="en-US" sz="1100" u="sng" dirty="0">
                <a:solidFill>
                  <a:srgbClr val="00B050"/>
                </a:solidFill>
              </a:rPr>
              <a:t>immediately</a:t>
            </a:r>
            <a:r>
              <a:rPr lang="en-US" sz="1100" dirty="0"/>
              <a:t>, the differences between multiple plans when speaking to a prospect- this can often times eliminate the need for a client to “compare” other options that you inevitably can sell to them.</a:t>
            </a:r>
          </a:p>
          <a:p>
            <a:r>
              <a:rPr lang="en-US" sz="1100" dirty="0"/>
              <a:t>We have tools to access various marketplaces that are more efficient than traditional pathways, i.e. We use eznetsurance.com to submit marketplace applications rather than using healthcare.gov which can take up to an hour to complete, and very unreliable.</a:t>
            </a:r>
          </a:p>
          <a:p>
            <a:r>
              <a:rPr lang="en-US" sz="1100" dirty="0"/>
              <a:t>We are contracted with multiple carriers, so we sell “bundled” plans to cover all or most holes in base policies.</a:t>
            </a:r>
          </a:p>
          <a:p>
            <a:endParaRPr lang="en-US" u="sng" dirty="0"/>
          </a:p>
        </p:txBody>
      </p:sp>
      <p:sp>
        <p:nvSpPr>
          <p:cNvPr id="5" name="Text Placeholder 4">
            <a:extLst>
              <a:ext uri="{FF2B5EF4-FFF2-40B4-BE49-F238E27FC236}">
                <a16:creationId xmlns:a16="http://schemas.microsoft.com/office/drawing/2014/main" id="{592B6FC5-F49E-4213-A049-F1015ED3738B}"/>
              </a:ext>
            </a:extLst>
          </p:cNvPr>
          <p:cNvSpPr>
            <a:spLocks noGrp="1"/>
          </p:cNvSpPr>
          <p:nvPr>
            <p:ph type="body" sz="quarter" idx="3"/>
          </p:nvPr>
        </p:nvSpPr>
        <p:spPr>
          <a:xfrm>
            <a:off x="5104640" y="3060617"/>
            <a:ext cx="4099430" cy="621005"/>
          </a:xfrm>
        </p:spPr>
        <p:txBody>
          <a:bodyPr/>
          <a:lstStyle/>
          <a:p>
            <a:pPr algn="ctr"/>
            <a:r>
              <a:rPr lang="en-US" sz="2000" dirty="0"/>
              <a:t>Cons to being a captive agent</a:t>
            </a:r>
          </a:p>
        </p:txBody>
      </p:sp>
      <p:sp>
        <p:nvSpPr>
          <p:cNvPr id="6" name="Content Placeholder 5">
            <a:extLst>
              <a:ext uri="{FF2B5EF4-FFF2-40B4-BE49-F238E27FC236}">
                <a16:creationId xmlns:a16="http://schemas.microsoft.com/office/drawing/2014/main" id="{1283528A-8D7D-4452-8C0C-BF21E4FAE3E2}"/>
              </a:ext>
            </a:extLst>
          </p:cNvPr>
          <p:cNvSpPr>
            <a:spLocks noGrp="1"/>
          </p:cNvSpPr>
          <p:nvPr>
            <p:ph sz="quarter" idx="4"/>
          </p:nvPr>
        </p:nvSpPr>
        <p:spPr>
          <a:xfrm>
            <a:off x="5122187" y="3902991"/>
            <a:ext cx="3980756" cy="3150703"/>
          </a:xfrm>
        </p:spPr>
        <p:txBody>
          <a:bodyPr>
            <a:normAutofit/>
          </a:bodyPr>
          <a:lstStyle/>
          <a:p>
            <a:r>
              <a:rPr lang="en-US" sz="1100" dirty="0"/>
              <a:t>They are only able to see their own products. No ability to compare more options than their own.</a:t>
            </a:r>
          </a:p>
          <a:p>
            <a:r>
              <a:rPr lang="en-US" sz="1100" dirty="0"/>
              <a:t>Typically  sell a “1 policy” mindset. They want to sell only a base product to their customers leaving holes in coverage.</a:t>
            </a:r>
          </a:p>
          <a:p>
            <a:r>
              <a:rPr lang="en-US" sz="1100" dirty="0"/>
              <a:t>Smaller market- when you have minimal plans to sell, you will only be able to sell to a smaller marketplace. Being a broker opens up your ability to talk to virtually anyone!</a:t>
            </a:r>
          </a:p>
          <a:p>
            <a:endParaRPr lang="en-US" dirty="0"/>
          </a:p>
        </p:txBody>
      </p:sp>
      <p:sp>
        <p:nvSpPr>
          <p:cNvPr id="7" name="TextBox 6">
            <a:extLst>
              <a:ext uri="{FF2B5EF4-FFF2-40B4-BE49-F238E27FC236}">
                <a16:creationId xmlns:a16="http://schemas.microsoft.com/office/drawing/2014/main" id="{5A33E3ED-ED8B-44C7-AB77-A0101B5ECE8C}"/>
              </a:ext>
            </a:extLst>
          </p:cNvPr>
          <p:cNvSpPr txBox="1"/>
          <p:nvPr/>
        </p:nvSpPr>
        <p:spPr>
          <a:xfrm>
            <a:off x="3424693" y="1002414"/>
            <a:ext cx="3394987" cy="400110"/>
          </a:xfrm>
          <a:prstGeom prst="rect">
            <a:avLst/>
          </a:prstGeom>
          <a:noFill/>
        </p:spPr>
        <p:txBody>
          <a:bodyPr wrap="square" rtlCol="0">
            <a:spAutoFit/>
          </a:bodyPr>
          <a:lstStyle/>
          <a:p>
            <a:pPr algn="ctr"/>
            <a:r>
              <a:rPr lang="en-US" sz="2000" dirty="0">
                <a:solidFill>
                  <a:schemeClr val="bg1"/>
                </a:solidFill>
              </a:rPr>
              <a:t>Broker vs. Captive Agent</a:t>
            </a:r>
          </a:p>
        </p:txBody>
      </p:sp>
      <p:sp>
        <p:nvSpPr>
          <p:cNvPr id="8" name="TextBox 7">
            <a:extLst>
              <a:ext uri="{FF2B5EF4-FFF2-40B4-BE49-F238E27FC236}">
                <a16:creationId xmlns:a16="http://schemas.microsoft.com/office/drawing/2014/main" id="{314C6BD0-1A9E-4634-AE73-688F1ECAA7F2}"/>
              </a:ext>
            </a:extLst>
          </p:cNvPr>
          <p:cNvSpPr txBox="1"/>
          <p:nvPr/>
        </p:nvSpPr>
        <p:spPr>
          <a:xfrm>
            <a:off x="2080186" y="1543167"/>
            <a:ext cx="6048907" cy="701731"/>
          </a:xfrm>
          <a:prstGeom prst="rect">
            <a:avLst/>
          </a:prstGeom>
          <a:noFill/>
        </p:spPr>
        <p:txBody>
          <a:bodyPr wrap="square" rtlCol="0">
            <a:spAutoFit/>
          </a:bodyPr>
          <a:lstStyle/>
          <a:p>
            <a:r>
              <a:rPr lang="en-US" sz="990" dirty="0">
                <a:solidFill>
                  <a:schemeClr val="bg1"/>
                </a:solidFill>
              </a:rPr>
              <a:t>The insurance industry has regulated pricing on all plans to level the playing field. A customer cannot buy the same plan from the same carrier, when speaking to a different agent- for a different price than you can obtain. However there are some advantages to representing more than one product or carrier, when distinguishing yourself from other agents.</a:t>
            </a:r>
          </a:p>
        </p:txBody>
      </p:sp>
    </p:spTree>
    <p:extLst>
      <p:ext uri="{BB962C8B-B14F-4D97-AF65-F5344CB8AC3E}">
        <p14:creationId xmlns:p14="http://schemas.microsoft.com/office/powerpoint/2010/main" val="657709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96809-445A-439C-9BF1-AE21A0DD6F21}"/>
              </a:ext>
            </a:extLst>
          </p:cNvPr>
          <p:cNvSpPr>
            <a:spLocks noGrp="1"/>
          </p:cNvSpPr>
          <p:nvPr>
            <p:ph type="ctrTitle"/>
          </p:nvPr>
        </p:nvSpPr>
        <p:spPr>
          <a:xfrm>
            <a:off x="2158429" y="2758292"/>
            <a:ext cx="5741543" cy="1371542"/>
          </a:xfrm>
        </p:spPr>
        <p:txBody>
          <a:bodyPr>
            <a:normAutofit/>
          </a:bodyPr>
          <a:lstStyle/>
          <a:p>
            <a:r>
              <a:rPr lang="en-US" sz="3960"/>
              <a:t>INBOUND</a:t>
            </a:r>
          </a:p>
        </p:txBody>
      </p:sp>
      <p:sp>
        <p:nvSpPr>
          <p:cNvPr id="3" name="Subtitle 2">
            <a:extLst>
              <a:ext uri="{FF2B5EF4-FFF2-40B4-BE49-F238E27FC236}">
                <a16:creationId xmlns:a16="http://schemas.microsoft.com/office/drawing/2014/main" id="{157338F3-2B84-4C17-B742-280ECDD14B0D}"/>
              </a:ext>
            </a:extLst>
          </p:cNvPr>
          <p:cNvSpPr>
            <a:spLocks noGrp="1"/>
          </p:cNvSpPr>
          <p:nvPr>
            <p:ph type="subTitle" idx="1"/>
          </p:nvPr>
        </p:nvSpPr>
        <p:spPr>
          <a:xfrm>
            <a:off x="2795874" y="4178819"/>
            <a:ext cx="4466653" cy="987292"/>
          </a:xfrm>
        </p:spPr>
        <p:txBody>
          <a:bodyPr>
            <a:normAutofit/>
          </a:bodyPr>
          <a:lstStyle/>
          <a:p>
            <a:r>
              <a:rPr lang="en-US" sz="1650"/>
              <a:t>CALL PROCESS</a:t>
            </a:r>
          </a:p>
        </p:txBody>
      </p:sp>
    </p:spTree>
    <p:extLst>
      <p:ext uri="{BB962C8B-B14F-4D97-AF65-F5344CB8AC3E}">
        <p14:creationId xmlns:p14="http://schemas.microsoft.com/office/powerpoint/2010/main" val="3902663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6CC72-657D-4013-9D5F-D15DA3C3F5BC}"/>
              </a:ext>
            </a:extLst>
          </p:cNvPr>
          <p:cNvSpPr>
            <a:spLocks noGrp="1"/>
          </p:cNvSpPr>
          <p:nvPr>
            <p:ph type="title"/>
          </p:nvPr>
        </p:nvSpPr>
        <p:spPr>
          <a:xfrm>
            <a:off x="831825" y="1890802"/>
            <a:ext cx="2888488" cy="1009221"/>
          </a:xfrm>
        </p:spPr>
        <p:txBody>
          <a:bodyPr/>
          <a:lstStyle/>
          <a:p>
            <a:r>
              <a:rPr lang="en-US" dirty="0">
                <a:solidFill>
                  <a:schemeClr val="tx2">
                    <a:lumMod val="60000"/>
                    <a:lumOff val="40000"/>
                  </a:schemeClr>
                </a:solidFill>
              </a:rPr>
              <a:t>Step 1: VERIFY</a:t>
            </a:r>
          </a:p>
        </p:txBody>
      </p:sp>
      <p:sp>
        <p:nvSpPr>
          <p:cNvPr id="3" name="Content Placeholder 2">
            <a:extLst>
              <a:ext uri="{FF2B5EF4-FFF2-40B4-BE49-F238E27FC236}">
                <a16:creationId xmlns:a16="http://schemas.microsoft.com/office/drawing/2014/main" id="{288DA3E9-E4AA-4C99-AB07-C5615513BFB7}"/>
              </a:ext>
            </a:extLst>
          </p:cNvPr>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r>
              <a:rPr lang="en-US" dirty="0"/>
              <a:t>Step 1:  VERIFY </a:t>
            </a:r>
          </a:p>
          <a:p>
            <a:pPr marL="0" indent="0">
              <a:buNone/>
            </a:pPr>
            <a:r>
              <a:rPr lang="en-US" dirty="0"/>
              <a:t>Once you have accepted a call, click on the “New Leads” Tab in the </a:t>
            </a:r>
            <a:r>
              <a:rPr lang="en-US" dirty="0" err="1"/>
              <a:t>EZnetsurance</a:t>
            </a:r>
            <a:r>
              <a:rPr lang="en-US" dirty="0"/>
              <a:t> CRM </a:t>
            </a:r>
            <a:r>
              <a:rPr lang="en-US" dirty="0">
                <a:solidFill>
                  <a:schemeClr val="accent1"/>
                </a:solidFill>
              </a:rPr>
              <a:t>(www.salescobra.com)</a:t>
            </a:r>
            <a:endParaRPr lang="en-US" dirty="0"/>
          </a:p>
          <a:p>
            <a:pPr marL="0" indent="0">
              <a:buNone/>
            </a:pPr>
            <a:r>
              <a:rPr lang="en-US" dirty="0"/>
              <a:t>In many cases, the information of the client can be incomplete, it is imperative that you verify you have the correct family makeup (Are you quoting 1 person or more?), birthdate, zip code, and if they use tobacco or not. </a:t>
            </a:r>
          </a:p>
          <a:p>
            <a:pPr marL="0" indent="0">
              <a:buNone/>
            </a:pPr>
            <a:r>
              <a:rPr lang="en-US" dirty="0"/>
              <a:t>Once you have verified you have the correct info, input data on your quoting platform, and begin the next step- </a:t>
            </a:r>
            <a:r>
              <a:rPr lang="en-US" dirty="0">
                <a:solidFill>
                  <a:srgbClr val="00B050"/>
                </a:solidFill>
              </a:rPr>
              <a:t>QUALIFYING</a:t>
            </a:r>
          </a:p>
        </p:txBody>
      </p:sp>
      <p:sp>
        <p:nvSpPr>
          <p:cNvPr id="4" name="Text Placeholder 3">
            <a:extLst>
              <a:ext uri="{FF2B5EF4-FFF2-40B4-BE49-F238E27FC236}">
                <a16:creationId xmlns:a16="http://schemas.microsoft.com/office/drawing/2014/main" id="{42D42843-128B-4A48-AF5D-1BD0ED0AF270}"/>
              </a:ext>
            </a:extLst>
          </p:cNvPr>
          <p:cNvSpPr>
            <a:spLocks noGrp="1"/>
          </p:cNvSpPr>
          <p:nvPr>
            <p:ph type="body" sz="half" idx="2"/>
          </p:nvPr>
        </p:nvSpPr>
        <p:spPr>
          <a:xfrm>
            <a:off x="726070" y="3381463"/>
            <a:ext cx="2888488" cy="2086626"/>
          </a:xfrm>
        </p:spPr>
        <p:txBody>
          <a:bodyPr>
            <a:normAutofit/>
          </a:bodyPr>
          <a:lstStyle/>
          <a:p>
            <a:r>
              <a:rPr lang="en-US" sz="1320" dirty="0"/>
              <a:t>We follow a specific order to simplify the buying process for the client and agent. Inbound calls are very expensive to market, so agents must be able to exhibit an adequate closing ratio, attachment rate,  and take a full day of leads to hit a proper quota.</a:t>
            </a:r>
          </a:p>
        </p:txBody>
      </p:sp>
    </p:spTree>
    <p:extLst>
      <p:ext uri="{BB962C8B-B14F-4D97-AF65-F5344CB8AC3E}">
        <p14:creationId xmlns:p14="http://schemas.microsoft.com/office/powerpoint/2010/main" val="1402071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E47C794-DD90-4D91-829F-2F92D74D4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058400" cy="7772400"/>
            <a:chOff x="0" y="0"/>
            <a:chExt cx="12192000" cy="6858000"/>
          </a:xfrm>
        </p:grpSpPr>
        <p:sp>
          <p:nvSpPr>
            <p:cNvPr id="11" name="Rectangle 10">
              <a:extLst>
                <a:ext uri="{FF2B5EF4-FFF2-40B4-BE49-F238E27FC236}">
                  <a16:creationId xmlns:a16="http://schemas.microsoft.com/office/drawing/2014/main" id="{A9A91F91-27C6-4301-95BB-38D75819E4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A146DDC2-5A93-4B50-B8F4-B5311F9EC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19AA3227-4C96-4188-B279-CBD4D28FA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3943AC8-1C36-402E-9CF9-236EC8994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107455A9-9423-4813-B4F5-5987FC507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523852" y="18006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553DE0C0-A442-421A-BC88-7C91FBC0D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612744" y="27763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0D557BDA-150C-4379-BDD2-E2131259005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A8781BC6-7334-4B8D-954F-373566BE06AC}"/>
              </a:ext>
            </a:extLst>
          </p:cNvPr>
          <p:cNvSpPr>
            <a:spLocks noGrp="1"/>
          </p:cNvSpPr>
          <p:nvPr>
            <p:ph type="title"/>
          </p:nvPr>
        </p:nvSpPr>
        <p:spPr>
          <a:xfrm>
            <a:off x="527255" y="713167"/>
            <a:ext cx="5301104" cy="1838631"/>
          </a:xfrm>
        </p:spPr>
        <p:txBody>
          <a:bodyPr>
            <a:normAutofit/>
          </a:bodyPr>
          <a:lstStyle/>
          <a:p>
            <a:r>
              <a:rPr lang="en-US"/>
              <a:t>Step 2: Qualifying</a:t>
            </a:r>
          </a:p>
        </p:txBody>
      </p:sp>
      <p:sp>
        <p:nvSpPr>
          <p:cNvPr id="3" name="Content Placeholder 2">
            <a:extLst>
              <a:ext uri="{FF2B5EF4-FFF2-40B4-BE49-F238E27FC236}">
                <a16:creationId xmlns:a16="http://schemas.microsoft.com/office/drawing/2014/main" id="{765CA9BF-A09F-41CA-99A6-5DA95698DC8E}"/>
              </a:ext>
            </a:extLst>
          </p:cNvPr>
          <p:cNvSpPr>
            <a:spLocks noGrp="1"/>
          </p:cNvSpPr>
          <p:nvPr>
            <p:ph idx="1"/>
          </p:nvPr>
        </p:nvSpPr>
        <p:spPr>
          <a:xfrm>
            <a:off x="514389" y="2251168"/>
            <a:ext cx="5326835" cy="4319972"/>
          </a:xfrm>
        </p:spPr>
        <p:txBody>
          <a:bodyPr anchor="ctr">
            <a:normAutofit/>
          </a:bodyPr>
          <a:lstStyle/>
          <a:p>
            <a:pPr>
              <a:lnSpc>
                <a:spcPct val="90000"/>
              </a:lnSpc>
            </a:pPr>
            <a:r>
              <a:rPr lang="en-US" sz="1800" i="1" dirty="0">
                <a:solidFill>
                  <a:schemeClr val="bg1"/>
                </a:solidFill>
              </a:rPr>
              <a:t>Qualifying is by far the most important process you will ever learn in sales. It is also the reason most agents fail to close, and frustrate themselves with poor results.  A top performing sales agent understands that the questions asked during the qualifying process, will ultimately be the reason for making a buying decision at the end of your call. Good qualifying will also help you establish if your client will ever be a client, or if both you and them should part ways, prior to wasting your time.  When reviewing calls, this is typically the first identifier on why an agents sales have taken a dive, or vis versa have increased dramatically. </a:t>
            </a:r>
          </a:p>
        </p:txBody>
      </p:sp>
      <p:pic>
        <p:nvPicPr>
          <p:cNvPr id="7" name="Graphic 6" descr="Head with Gears">
            <a:extLst>
              <a:ext uri="{FF2B5EF4-FFF2-40B4-BE49-F238E27FC236}">
                <a16:creationId xmlns:a16="http://schemas.microsoft.com/office/drawing/2014/main" id="{644BDF64-DC34-4DEE-A3D6-A111736DA7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09220" y="2239061"/>
            <a:ext cx="3314203" cy="3314203"/>
          </a:xfrm>
          <a:prstGeom prst="rect">
            <a:avLst/>
          </a:prstGeom>
        </p:spPr>
      </p:pic>
      <p:sp>
        <p:nvSpPr>
          <p:cNvPr id="19" name="Rectangle 18">
            <a:extLst>
              <a:ext uri="{FF2B5EF4-FFF2-40B4-BE49-F238E27FC236}">
                <a16:creationId xmlns:a16="http://schemas.microsoft.com/office/drawing/2014/main" id="{190D4F95-AC40-4C7F-8794-DF2B6F7500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1194" y="0"/>
            <a:ext cx="565785" cy="1295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89959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C126B-BB1F-486A-B7DB-F324444DA91A}"/>
              </a:ext>
            </a:extLst>
          </p:cNvPr>
          <p:cNvSpPr>
            <a:spLocks noGrp="1"/>
          </p:cNvSpPr>
          <p:nvPr>
            <p:ph type="title"/>
          </p:nvPr>
        </p:nvSpPr>
        <p:spPr>
          <a:xfrm>
            <a:off x="666369" y="2995963"/>
            <a:ext cx="2014563" cy="2026565"/>
          </a:xfrm>
        </p:spPr>
        <p:txBody>
          <a:bodyPr vert="horz" lIns="188595" tIns="188595" rIns="188595" bIns="188595" rtlCol="0" anchor="ctr">
            <a:normAutofit fontScale="90000"/>
          </a:bodyPr>
          <a:lstStyle/>
          <a:p>
            <a:pPr algn="l"/>
            <a:r>
              <a:rPr lang="en-US" sz="1485">
                <a:solidFill>
                  <a:srgbClr val="FFFEFF"/>
                </a:solidFill>
              </a:rPr>
              <a:t>“During the qualification process you must identify why your customer would buy your plan, and also what made them look for your plan in the first place?”</a:t>
            </a:r>
          </a:p>
        </p:txBody>
      </p:sp>
      <p:sp>
        <p:nvSpPr>
          <p:cNvPr id="3" name="Text Placeholder 2">
            <a:extLst>
              <a:ext uri="{FF2B5EF4-FFF2-40B4-BE49-F238E27FC236}">
                <a16:creationId xmlns:a16="http://schemas.microsoft.com/office/drawing/2014/main" id="{049EBAC4-272B-4875-B2B4-DDCDD7A9110D}"/>
              </a:ext>
            </a:extLst>
          </p:cNvPr>
          <p:cNvSpPr>
            <a:spLocks noGrp="1"/>
          </p:cNvSpPr>
          <p:nvPr>
            <p:ph type="body" sz="half" idx="2"/>
          </p:nvPr>
        </p:nvSpPr>
        <p:spPr>
          <a:xfrm>
            <a:off x="3998214" y="1974056"/>
            <a:ext cx="5407051" cy="3824290"/>
          </a:xfrm>
        </p:spPr>
        <p:txBody>
          <a:bodyPr vert="horz" lIns="75438" tIns="37719" rIns="75438" bIns="37719" rtlCol="0" anchor="ctr">
            <a:normAutofit/>
          </a:bodyPr>
          <a:lstStyle/>
          <a:p>
            <a:pPr indent="-188595">
              <a:buFont typeface="Wingdings" panose="05000000000000000000" pitchFamily="2" charset="2"/>
              <a:buChar char="§"/>
            </a:pPr>
            <a:r>
              <a:rPr lang="en-US" dirty="0"/>
              <a:t>Going through specific questions on every call will help avoid awkward moments, as well as make you look like a professional. Here are some points to understand during your call, as well as items to go over.</a:t>
            </a:r>
          </a:p>
          <a:p>
            <a:pPr indent="-188595">
              <a:buFont typeface="Wingdings" panose="05000000000000000000" pitchFamily="2" charset="2"/>
              <a:buChar char="§"/>
            </a:pPr>
            <a:r>
              <a:rPr lang="en-US" dirty="0"/>
              <a:t>When selling insurance, it is a good idea to sell your product, while simultaneously eliminating the alternatives that you are competing against. This will minimize the clients need to shop further.</a:t>
            </a:r>
          </a:p>
        </p:txBody>
      </p:sp>
    </p:spTree>
    <p:extLst>
      <p:ext uri="{BB962C8B-B14F-4D97-AF65-F5344CB8AC3E}">
        <p14:creationId xmlns:p14="http://schemas.microsoft.com/office/powerpoint/2010/main" val="264895522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09E71-2141-4B85-9152-31350BFE1448}"/>
              </a:ext>
            </a:extLst>
          </p:cNvPr>
          <p:cNvSpPr>
            <a:spLocks noGrp="1"/>
          </p:cNvSpPr>
          <p:nvPr>
            <p:ph idx="1"/>
          </p:nvPr>
        </p:nvSpPr>
        <p:spPr>
          <a:xfrm>
            <a:off x="4775949" y="1999243"/>
            <a:ext cx="4281804" cy="37719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7500" lnSpcReduction="20000"/>
          </a:bodyPr>
          <a:lstStyle/>
          <a:p>
            <a:r>
              <a:rPr lang="en-US" dirty="0">
                <a:solidFill>
                  <a:srgbClr val="00B050"/>
                </a:solidFill>
              </a:rPr>
              <a:t>Customers calling in, may or may not have a variety of avenues to choose from when seeking health insurance.</a:t>
            </a:r>
          </a:p>
          <a:p>
            <a:r>
              <a:rPr lang="en-US" dirty="0">
                <a:solidFill>
                  <a:srgbClr val="00B050"/>
                </a:solidFill>
              </a:rPr>
              <a:t>It is important to know and understand which plans a client may qualify for when questioning your customer. </a:t>
            </a:r>
          </a:p>
          <a:p>
            <a:r>
              <a:rPr lang="en-US" dirty="0">
                <a:solidFill>
                  <a:srgbClr val="00B050"/>
                </a:solidFill>
              </a:rPr>
              <a:t>Good sales people review all options available, even the ones they do not represent with the customer, so they can eliminate them while pitching benefits from their plans. This also gives the client the “shopping feeling” which reduces objections at the end of the call.</a:t>
            </a:r>
          </a:p>
        </p:txBody>
      </p:sp>
      <p:sp>
        <p:nvSpPr>
          <p:cNvPr id="4" name="Text Placeholder 3">
            <a:extLst>
              <a:ext uri="{FF2B5EF4-FFF2-40B4-BE49-F238E27FC236}">
                <a16:creationId xmlns:a16="http://schemas.microsoft.com/office/drawing/2014/main" id="{A9F56BDA-0CC4-4613-9CA6-4BBF2CCABF7C}"/>
              </a:ext>
            </a:extLst>
          </p:cNvPr>
          <p:cNvSpPr>
            <a:spLocks noGrp="1"/>
          </p:cNvSpPr>
          <p:nvPr>
            <p:ph type="body" sz="half" idx="2"/>
          </p:nvPr>
        </p:nvSpPr>
        <p:spPr>
          <a:xfrm>
            <a:off x="754521" y="3381463"/>
            <a:ext cx="2888488" cy="1007460"/>
          </a:xfrm>
        </p:spPr>
        <p:txBody>
          <a:bodyPr>
            <a:normAutofit fontScale="92500"/>
          </a:bodyPr>
          <a:lstStyle/>
          <a:p>
            <a:r>
              <a:rPr lang="en-US" sz="1980" dirty="0"/>
              <a:t>What is their problem? And what are ALL of their alternatives?</a:t>
            </a:r>
          </a:p>
        </p:txBody>
      </p:sp>
    </p:spTree>
    <p:extLst>
      <p:ext uri="{BB962C8B-B14F-4D97-AF65-F5344CB8AC3E}">
        <p14:creationId xmlns:p14="http://schemas.microsoft.com/office/powerpoint/2010/main" val="2074508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F2913C8-C997-40E6-A059-599CEF21235F}"/>
              </a:ext>
            </a:extLst>
          </p:cNvPr>
          <p:cNvGraphicFramePr/>
          <p:nvPr>
            <p:extLst>
              <p:ext uri="{D42A27DB-BD31-4B8C-83A1-F6EECF244321}">
                <p14:modId xmlns:p14="http://schemas.microsoft.com/office/powerpoint/2010/main" val="36604602"/>
              </p:ext>
            </p:extLst>
          </p:nvPr>
        </p:nvGraphicFramePr>
        <p:xfrm>
          <a:off x="1676400" y="1651000"/>
          <a:ext cx="67056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6D77D7F5-55CB-42B3-A4F0-C2265611C296}"/>
              </a:ext>
            </a:extLst>
          </p:cNvPr>
          <p:cNvSpPr/>
          <p:nvPr/>
        </p:nvSpPr>
        <p:spPr>
          <a:xfrm>
            <a:off x="4027" y="1168560"/>
            <a:ext cx="5826981" cy="482440"/>
          </a:xfrm>
          <a:prstGeom prst="rect">
            <a:avLst/>
          </a:prstGeom>
          <a:noFill/>
        </p:spPr>
        <p:txBody>
          <a:bodyPr wrap="none" lIns="75438" tIns="37719" rIns="75438" bIns="37719">
            <a:spAutoFit/>
          </a:bodyPr>
          <a:lstStyle/>
          <a:p>
            <a:pPr algn="ctr"/>
            <a:r>
              <a:rPr lang="en-US" sz="264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Figure Out your Customers Options</a:t>
            </a:r>
          </a:p>
        </p:txBody>
      </p:sp>
    </p:spTree>
    <p:extLst>
      <p:ext uri="{BB962C8B-B14F-4D97-AF65-F5344CB8AC3E}">
        <p14:creationId xmlns:p14="http://schemas.microsoft.com/office/powerpoint/2010/main" val="3211285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F2913C8-C997-40E6-A059-599CEF21235F}"/>
              </a:ext>
            </a:extLst>
          </p:cNvPr>
          <p:cNvGraphicFramePr/>
          <p:nvPr>
            <p:extLst>
              <p:ext uri="{D42A27DB-BD31-4B8C-83A1-F6EECF244321}">
                <p14:modId xmlns:p14="http://schemas.microsoft.com/office/powerpoint/2010/main" val="289440887"/>
              </p:ext>
            </p:extLst>
          </p:nvPr>
        </p:nvGraphicFramePr>
        <p:xfrm>
          <a:off x="1676400" y="1651000"/>
          <a:ext cx="67056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6D77D7F5-55CB-42B3-A4F0-C2265611C296}"/>
              </a:ext>
            </a:extLst>
          </p:cNvPr>
          <p:cNvSpPr/>
          <p:nvPr/>
        </p:nvSpPr>
        <p:spPr>
          <a:xfrm>
            <a:off x="-72908" y="1206647"/>
            <a:ext cx="4753932" cy="787139"/>
          </a:xfrm>
          <a:prstGeom prst="rect">
            <a:avLst/>
          </a:prstGeom>
          <a:noFill/>
        </p:spPr>
        <p:txBody>
          <a:bodyPr wrap="square" lIns="75438" tIns="37719" rIns="75438" bIns="37719">
            <a:spAutoFit/>
          </a:bodyPr>
          <a:lstStyle/>
          <a:p>
            <a:pPr algn="ctr"/>
            <a:r>
              <a:rPr lang="en-US" sz="231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Eliminate Alternatives that do not fit customer needs</a:t>
            </a:r>
          </a:p>
        </p:txBody>
      </p:sp>
      <p:sp>
        <p:nvSpPr>
          <p:cNvPr id="2" name="Multiplication Sign 1">
            <a:extLst>
              <a:ext uri="{FF2B5EF4-FFF2-40B4-BE49-F238E27FC236}">
                <a16:creationId xmlns:a16="http://schemas.microsoft.com/office/drawing/2014/main" id="{63762967-B496-420E-8142-C3424B5FFDE0}"/>
              </a:ext>
            </a:extLst>
          </p:cNvPr>
          <p:cNvSpPr/>
          <p:nvPr/>
        </p:nvSpPr>
        <p:spPr>
          <a:xfrm>
            <a:off x="4793454" y="1830998"/>
            <a:ext cx="471488" cy="870439"/>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4" name="Oval 3">
            <a:extLst>
              <a:ext uri="{FF2B5EF4-FFF2-40B4-BE49-F238E27FC236}">
                <a16:creationId xmlns:a16="http://schemas.microsoft.com/office/drawing/2014/main" id="{28ACFA48-BF93-4B80-A5EF-033245A70297}"/>
              </a:ext>
            </a:extLst>
          </p:cNvPr>
          <p:cNvSpPr/>
          <p:nvPr/>
        </p:nvSpPr>
        <p:spPr>
          <a:xfrm>
            <a:off x="6160770" y="3097969"/>
            <a:ext cx="1044527" cy="157646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9" name="Multiplication Sign 8">
            <a:extLst>
              <a:ext uri="{FF2B5EF4-FFF2-40B4-BE49-F238E27FC236}">
                <a16:creationId xmlns:a16="http://schemas.microsoft.com/office/drawing/2014/main" id="{CAA4C25E-91B5-4991-9C01-F25F07DD0E6E}"/>
              </a:ext>
            </a:extLst>
          </p:cNvPr>
          <p:cNvSpPr/>
          <p:nvPr/>
        </p:nvSpPr>
        <p:spPr>
          <a:xfrm>
            <a:off x="3110607" y="3450980"/>
            <a:ext cx="471488" cy="870439"/>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
        <p:nvSpPr>
          <p:cNvPr id="10" name="Multiplication Sign 9">
            <a:extLst>
              <a:ext uri="{FF2B5EF4-FFF2-40B4-BE49-F238E27FC236}">
                <a16:creationId xmlns:a16="http://schemas.microsoft.com/office/drawing/2014/main" id="{34AA73A4-6B52-4402-8DE3-A7F7D1158358}"/>
              </a:ext>
            </a:extLst>
          </p:cNvPr>
          <p:cNvSpPr/>
          <p:nvPr/>
        </p:nvSpPr>
        <p:spPr>
          <a:xfrm>
            <a:off x="4793454" y="5070964"/>
            <a:ext cx="471488" cy="870439"/>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a:p>
        </p:txBody>
      </p:sp>
    </p:spTree>
    <p:extLst>
      <p:ext uri="{BB962C8B-B14F-4D97-AF65-F5344CB8AC3E}">
        <p14:creationId xmlns:p14="http://schemas.microsoft.com/office/powerpoint/2010/main" val="3346826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251C118-188A-4E8D-9865-EAA3A0678ECC}"/>
              </a:ext>
            </a:extLst>
          </p:cNvPr>
          <p:cNvGraphicFramePr/>
          <p:nvPr>
            <p:extLst>
              <p:ext uri="{D42A27DB-BD31-4B8C-83A1-F6EECF244321}">
                <p14:modId xmlns:p14="http://schemas.microsoft.com/office/powerpoint/2010/main" val="2836192277"/>
              </p:ext>
            </p:extLst>
          </p:nvPr>
        </p:nvGraphicFramePr>
        <p:xfrm>
          <a:off x="2506541" y="1919903"/>
          <a:ext cx="5045319"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8001AB62-DA6D-4DAA-B8EA-1E78553F359F}"/>
              </a:ext>
            </a:extLst>
          </p:cNvPr>
          <p:cNvSpPr/>
          <p:nvPr/>
        </p:nvSpPr>
        <p:spPr>
          <a:xfrm>
            <a:off x="-509598" y="1186766"/>
            <a:ext cx="7569007" cy="482440"/>
          </a:xfrm>
          <a:prstGeom prst="rect">
            <a:avLst/>
          </a:prstGeom>
          <a:noFill/>
        </p:spPr>
        <p:txBody>
          <a:bodyPr wrap="square" lIns="75438" tIns="37719" rIns="75438" bIns="37719">
            <a:spAutoFit/>
          </a:bodyPr>
          <a:lstStyle/>
          <a:p>
            <a:pPr algn="ctr"/>
            <a:r>
              <a:rPr lang="en-US" sz="264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Find the Best Solution For the Customer</a:t>
            </a:r>
          </a:p>
        </p:txBody>
      </p:sp>
    </p:spTree>
    <p:extLst>
      <p:ext uri="{BB962C8B-B14F-4D97-AF65-F5344CB8AC3E}">
        <p14:creationId xmlns:p14="http://schemas.microsoft.com/office/powerpoint/2010/main" val="441897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09E71-2141-4B85-9152-31350BFE1448}"/>
              </a:ext>
            </a:extLst>
          </p:cNvPr>
          <p:cNvSpPr>
            <a:spLocks noGrp="1"/>
          </p:cNvSpPr>
          <p:nvPr>
            <p:ph idx="1"/>
          </p:nvPr>
        </p:nvSpPr>
        <p:spPr>
          <a:xfrm>
            <a:off x="5025820" y="1633339"/>
            <a:ext cx="3996135" cy="551443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7500" lnSpcReduction="20000"/>
          </a:bodyPr>
          <a:lstStyle/>
          <a:p>
            <a:r>
              <a:rPr lang="en-US" dirty="0"/>
              <a:t>The </a:t>
            </a:r>
            <a:r>
              <a:rPr lang="en-US" dirty="0">
                <a:solidFill>
                  <a:srgbClr val="92D050"/>
                </a:solidFill>
              </a:rPr>
              <a:t>knowledge</a:t>
            </a:r>
            <a:r>
              <a:rPr lang="en-US" dirty="0"/>
              <a:t> your clients have of the products you sell is very important. For people who are buying for the first time, or do not typically have a high insurance IQ, it is important we take extra time to explain their benefits, and most importantly, simplify the buying process.</a:t>
            </a:r>
          </a:p>
          <a:p>
            <a:r>
              <a:rPr lang="en-US" dirty="0"/>
              <a:t>Sometimes clients are very well versed in insurance, as well as the online process. It is very important not to rush through because you think they are ready to buy in the first 2 minutes of the call. Walk through all steps with every client you talk to, this will show true professionalism, which is who they want to buy from.</a:t>
            </a:r>
          </a:p>
          <a:p>
            <a:r>
              <a:rPr lang="en-US" dirty="0">
                <a:solidFill>
                  <a:srgbClr val="00B050"/>
                </a:solidFill>
              </a:rPr>
              <a:t>Hint: Top producers practice attempting to sell to EVERYONE,  do not judge, or assume anything with your calls. Make the process black and white and assist however you can with respect to Cost and Plan Benefits. You may sell 1 plan to some, and 3+ plans to others, the customer volume is what counts!</a:t>
            </a:r>
          </a:p>
        </p:txBody>
      </p:sp>
      <p:sp>
        <p:nvSpPr>
          <p:cNvPr id="4" name="Text Placeholder 3">
            <a:extLst>
              <a:ext uri="{FF2B5EF4-FFF2-40B4-BE49-F238E27FC236}">
                <a16:creationId xmlns:a16="http://schemas.microsoft.com/office/drawing/2014/main" id="{A9F56BDA-0CC4-4613-9CA6-4BBF2CCABF7C}"/>
              </a:ext>
            </a:extLst>
          </p:cNvPr>
          <p:cNvSpPr>
            <a:spLocks noGrp="1"/>
          </p:cNvSpPr>
          <p:nvPr>
            <p:ph type="body" sz="half" idx="2"/>
          </p:nvPr>
        </p:nvSpPr>
        <p:spPr>
          <a:xfrm>
            <a:off x="754521" y="3381463"/>
            <a:ext cx="2888488" cy="1007460"/>
          </a:xfrm>
        </p:spPr>
        <p:txBody>
          <a:bodyPr>
            <a:normAutofit/>
          </a:bodyPr>
          <a:lstStyle/>
          <a:p>
            <a:r>
              <a:rPr lang="en-US" sz="2400" dirty="0"/>
              <a:t>Profile of the consumer</a:t>
            </a:r>
          </a:p>
        </p:txBody>
      </p:sp>
    </p:spTree>
    <p:extLst>
      <p:ext uri="{BB962C8B-B14F-4D97-AF65-F5344CB8AC3E}">
        <p14:creationId xmlns:p14="http://schemas.microsoft.com/office/powerpoint/2010/main" val="366509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6949-6393-46F9-8895-6405FF5F9E70}"/>
              </a:ext>
            </a:extLst>
          </p:cNvPr>
          <p:cNvSpPr>
            <a:spLocks noGrp="1"/>
          </p:cNvSpPr>
          <p:nvPr>
            <p:ph type="ctrTitle"/>
          </p:nvPr>
        </p:nvSpPr>
        <p:spPr>
          <a:xfrm>
            <a:off x="2158429" y="2758292"/>
            <a:ext cx="5741543" cy="1371542"/>
          </a:xfrm>
        </p:spPr>
        <p:txBody>
          <a:bodyPr>
            <a:normAutofit/>
          </a:bodyPr>
          <a:lstStyle/>
          <a:p>
            <a:r>
              <a:rPr lang="en-US" sz="3960"/>
              <a:t>Eznetsurance sales process</a:t>
            </a:r>
          </a:p>
        </p:txBody>
      </p:sp>
      <p:sp>
        <p:nvSpPr>
          <p:cNvPr id="3" name="Subtitle 2">
            <a:extLst>
              <a:ext uri="{FF2B5EF4-FFF2-40B4-BE49-F238E27FC236}">
                <a16:creationId xmlns:a16="http://schemas.microsoft.com/office/drawing/2014/main" id="{F0F5E5F1-6B3D-4E30-B95A-C2C877585291}"/>
              </a:ext>
            </a:extLst>
          </p:cNvPr>
          <p:cNvSpPr>
            <a:spLocks noGrp="1"/>
          </p:cNvSpPr>
          <p:nvPr>
            <p:ph type="subTitle" idx="1"/>
          </p:nvPr>
        </p:nvSpPr>
        <p:spPr>
          <a:xfrm>
            <a:off x="2795874" y="4178819"/>
            <a:ext cx="4466653" cy="987292"/>
          </a:xfrm>
        </p:spPr>
        <p:txBody>
          <a:bodyPr>
            <a:normAutofit/>
          </a:bodyPr>
          <a:lstStyle/>
          <a:p>
            <a:r>
              <a:rPr lang="en-US" sz="1650"/>
              <a:t>How to increase the chances of your prospects becoming buyers.</a:t>
            </a:r>
          </a:p>
        </p:txBody>
      </p:sp>
    </p:spTree>
    <p:extLst>
      <p:ext uri="{BB962C8B-B14F-4D97-AF65-F5344CB8AC3E}">
        <p14:creationId xmlns:p14="http://schemas.microsoft.com/office/powerpoint/2010/main" val="2394590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015C25-C39E-4D0F-BA10-C0EB054D8666}"/>
              </a:ext>
            </a:extLst>
          </p:cNvPr>
          <p:cNvSpPr>
            <a:spLocks noGrp="1"/>
          </p:cNvSpPr>
          <p:nvPr>
            <p:ph idx="1"/>
          </p:nvPr>
        </p:nvSpPr>
        <p:spPr>
          <a:xfrm>
            <a:off x="4775711" y="1886755"/>
            <a:ext cx="4281804" cy="514511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20000"/>
          </a:bodyPr>
          <a:lstStyle/>
          <a:p>
            <a:r>
              <a:rPr lang="en-US" dirty="0"/>
              <a:t>Life Change Events are changes in someone’s life, which will result in a special enrollment period for a client to buy a marketplace plan.</a:t>
            </a:r>
          </a:p>
          <a:p>
            <a:r>
              <a:rPr lang="en-US" dirty="0"/>
              <a:t>Examples of life change events include- loss of coverage, recent marriage, baby born, divorce.</a:t>
            </a:r>
          </a:p>
          <a:p>
            <a:r>
              <a:rPr lang="en-US" dirty="0"/>
              <a:t>The most common life change event is </a:t>
            </a:r>
            <a:r>
              <a:rPr lang="en-US" dirty="0">
                <a:solidFill>
                  <a:srgbClr val="C00000"/>
                </a:solidFill>
              </a:rPr>
              <a:t>Loss of coverage </a:t>
            </a:r>
            <a:r>
              <a:rPr lang="en-US" dirty="0"/>
              <a:t>, an important question to ask a new customer would be </a:t>
            </a:r>
            <a:r>
              <a:rPr lang="en-US" dirty="0">
                <a:solidFill>
                  <a:srgbClr val="FFC000"/>
                </a:solidFill>
              </a:rPr>
              <a:t>“Are you currently under dr. care?” </a:t>
            </a:r>
            <a:r>
              <a:rPr lang="en-US" dirty="0"/>
              <a:t>If a client is not under dr. care they may find a Fixed Indemnity plan, or Short Term Medical plan more suitable due to cost and dr. access.</a:t>
            </a:r>
          </a:p>
          <a:p>
            <a:r>
              <a:rPr lang="en-US" dirty="0"/>
              <a:t>If a customer is under dr. care or anticipates upcoming procedures, a marketplace plan may suit them. Refer to </a:t>
            </a:r>
            <a:r>
              <a:rPr lang="en-US" dirty="0">
                <a:solidFill>
                  <a:schemeClr val="tx2"/>
                </a:solidFill>
                <a:hlinkClick r:id="rId2">
                  <a:extLst>
                    <a:ext uri="{A12FA001-AC4F-418D-AE19-62706E023703}">
                      <ahyp:hlinkClr xmlns:ahyp="http://schemas.microsoft.com/office/drawing/2018/hyperlinkcolor" val="tx"/>
                    </a:ext>
                  </a:extLst>
                </a:hlinkClick>
              </a:rPr>
              <a:t>www.eznetsurance.com</a:t>
            </a:r>
            <a:r>
              <a:rPr lang="en-US" dirty="0">
                <a:solidFill>
                  <a:schemeClr val="tx2"/>
                </a:solidFill>
              </a:rPr>
              <a:t> </a:t>
            </a:r>
            <a:r>
              <a:rPr lang="en-US" dirty="0"/>
              <a:t>to view marketplace options available.</a:t>
            </a:r>
          </a:p>
        </p:txBody>
      </p:sp>
      <p:sp>
        <p:nvSpPr>
          <p:cNvPr id="4" name="Text Placeholder 3">
            <a:extLst>
              <a:ext uri="{FF2B5EF4-FFF2-40B4-BE49-F238E27FC236}">
                <a16:creationId xmlns:a16="http://schemas.microsoft.com/office/drawing/2014/main" id="{62C98621-42AE-4B0A-AB5B-C662E6CE2B53}"/>
              </a:ext>
            </a:extLst>
          </p:cNvPr>
          <p:cNvSpPr>
            <a:spLocks noGrp="1"/>
          </p:cNvSpPr>
          <p:nvPr>
            <p:ph type="body" sz="half" idx="2"/>
          </p:nvPr>
        </p:nvSpPr>
        <p:spPr>
          <a:xfrm>
            <a:off x="665760" y="2904342"/>
            <a:ext cx="2888488" cy="1963716"/>
          </a:xfrm>
        </p:spPr>
        <p:txBody>
          <a:bodyPr>
            <a:noAutofit/>
          </a:bodyPr>
          <a:lstStyle/>
          <a:p>
            <a:r>
              <a:rPr lang="en-US" sz="2000" dirty="0"/>
              <a:t>Life Change Event</a:t>
            </a:r>
          </a:p>
          <a:p>
            <a:r>
              <a:rPr lang="en-US" sz="2000" dirty="0"/>
              <a:t>(SEP Specific)</a:t>
            </a:r>
          </a:p>
          <a:p>
            <a:r>
              <a:rPr lang="en-US" sz="2000" i="1" dirty="0"/>
              <a:t>Note: Not necessary when selling during OEP</a:t>
            </a:r>
          </a:p>
        </p:txBody>
      </p:sp>
    </p:spTree>
    <p:extLst>
      <p:ext uri="{BB962C8B-B14F-4D97-AF65-F5344CB8AC3E}">
        <p14:creationId xmlns:p14="http://schemas.microsoft.com/office/powerpoint/2010/main" val="4088874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41769-90E0-43D5-A6D7-A249F5119C45}"/>
              </a:ext>
            </a:extLst>
          </p:cNvPr>
          <p:cNvSpPr>
            <a:spLocks noGrp="1"/>
          </p:cNvSpPr>
          <p:nvPr>
            <p:ph idx="1"/>
          </p:nvPr>
        </p:nvSpPr>
        <p:spPr>
          <a:xfrm>
            <a:off x="4762450" y="1554075"/>
            <a:ext cx="4281804" cy="563233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US" sz="1300" dirty="0"/>
              <a:t>How your clients have </a:t>
            </a:r>
            <a:r>
              <a:rPr lang="en-US" sz="1300" dirty="0">
                <a:solidFill>
                  <a:srgbClr val="FFC000"/>
                </a:solidFill>
              </a:rPr>
              <a:t>used</a:t>
            </a:r>
            <a:r>
              <a:rPr lang="en-US" sz="1300" dirty="0"/>
              <a:t> a policy in the past can help you identify the proper benefits when selecting a plan. Heavy usage in a plan due to pre existing condition could point the client back to the marketplace for coverage, or a plan that may have a waiting period for coverage for the condition.</a:t>
            </a:r>
          </a:p>
          <a:p>
            <a:r>
              <a:rPr lang="en-US" sz="1300" dirty="0"/>
              <a:t>Most customers however do not typically have an ongoing use for a medical plan. Planning for the worse case scenario, rather than loading up with maintenance benefits they will not use, may be the best choice. </a:t>
            </a:r>
          </a:p>
          <a:p>
            <a:pPr>
              <a:buFont typeface="Wingdings" panose="05000000000000000000" pitchFamily="2" charset="2"/>
              <a:buChar char="v"/>
            </a:pPr>
            <a:r>
              <a:rPr lang="en-US" sz="1300" dirty="0"/>
              <a:t>An important question to incorporate into your script would be </a:t>
            </a:r>
            <a:r>
              <a:rPr lang="en-US" sz="1300" i="1" dirty="0">
                <a:solidFill>
                  <a:srgbClr val="FFC000"/>
                </a:solidFill>
              </a:rPr>
              <a:t>“How often are you using your current plan, or how often do you feel like you go to the dr. per year?”  </a:t>
            </a:r>
            <a:r>
              <a:rPr lang="en-US" sz="1300" dirty="0"/>
              <a:t>How they answer this question will tell you 1. If they currently have coverage or not.  and 2. If they have any specific needs in a plan such a certain dr. or benefit. </a:t>
            </a:r>
            <a:r>
              <a:rPr lang="en-US" sz="1300" dirty="0">
                <a:solidFill>
                  <a:srgbClr val="00B050"/>
                </a:solidFill>
              </a:rPr>
              <a:t>Hint. Solving specific needs in  a plan for clients with more usage, will help you close the deal in the end. Identifying less need for clients with low usage will help you save your client money and sell catastrophic coverages.</a:t>
            </a:r>
            <a:endParaRPr lang="en-US" sz="1300" i="1" dirty="0">
              <a:solidFill>
                <a:srgbClr val="00B050"/>
              </a:solidFill>
            </a:endParaRPr>
          </a:p>
        </p:txBody>
      </p:sp>
      <p:sp>
        <p:nvSpPr>
          <p:cNvPr id="4" name="Text Placeholder 3">
            <a:extLst>
              <a:ext uri="{FF2B5EF4-FFF2-40B4-BE49-F238E27FC236}">
                <a16:creationId xmlns:a16="http://schemas.microsoft.com/office/drawing/2014/main" id="{B8230B75-F446-4A4D-8BEE-47A0472F1D39}"/>
              </a:ext>
            </a:extLst>
          </p:cNvPr>
          <p:cNvSpPr>
            <a:spLocks noGrp="1"/>
          </p:cNvSpPr>
          <p:nvPr>
            <p:ph type="body" sz="half" idx="2"/>
          </p:nvPr>
        </p:nvSpPr>
        <p:spPr>
          <a:xfrm>
            <a:off x="665760" y="3491957"/>
            <a:ext cx="2888488" cy="1007460"/>
          </a:xfrm>
        </p:spPr>
        <p:txBody>
          <a:bodyPr>
            <a:normAutofit/>
          </a:bodyPr>
          <a:lstStyle/>
          <a:p>
            <a:r>
              <a:rPr lang="en-US" sz="1980" dirty="0"/>
              <a:t>Dr. Usage</a:t>
            </a:r>
          </a:p>
        </p:txBody>
      </p:sp>
    </p:spTree>
    <p:extLst>
      <p:ext uri="{BB962C8B-B14F-4D97-AF65-F5344CB8AC3E}">
        <p14:creationId xmlns:p14="http://schemas.microsoft.com/office/powerpoint/2010/main" val="815257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779058-6F08-4F6E-B193-730B5AC6C336}"/>
              </a:ext>
            </a:extLst>
          </p:cNvPr>
          <p:cNvSpPr>
            <a:spLocks noGrp="1"/>
          </p:cNvSpPr>
          <p:nvPr>
            <p:ph idx="1"/>
          </p:nvPr>
        </p:nvSpPr>
        <p:spPr>
          <a:xfrm>
            <a:off x="4729606" y="1665536"/>
            <a:ext cx="3996135" cy="53985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7500" lnSpcReduction="20000"/>
          </a:bodyPr>
          <a:lstStyle/>
          <a:p>
            <a:r>
              <a:rPr lang="en-US" dirty="0"/>
              <a:t>One of the main reasons people try to back out of a sale is because they want to “think about it” or they push the date they need it to something far in the future. If you ask a client </a:t>
            </a:r>
            <a:r>
              <a:rPr lang="en-US" dirty="0">
                <a:solidFill>
                  <a:srgbClr val="C00000"/>
                </a:solidFill>
              </a:rPr>
              <a:t>“What effective date were you looking for” </a:t>
            </a:r>
            <a:r>
              <a:rPr lang="en-US" u="sng" dirty="0">
                <a:solidFill>
                  <a:srgbClr val="C00000"/>
                </a:solidFill>
              </a:rPr>
              <a:t>in the beginning of the call </a:t>
            </a:r>
            <a:r>
              <a:rPr lang="en-US" dirty="0">
                <a:solidFill>
                  <a:srgbClr val="C00000"/>
                </a:solidFill>
              </a:rPr>
              <a:t>, most likely it will be “ASAP”, or “within 30 days.” </a:t>
            </a:r>
            <a:r>
              <a:rPr lang="en-US" dirty="0"/>
              <a:t>This means you should assume they are looking to buy today. Remember, they went online, input their information, agreed to talk to an agent, and have waited to talk to you. </a:t>
            </a:r>
            <a:r>
              <a:rPr lang="en-US" i="1" dirty="0">
                <a:solidFill>
                  <a:srgbClr val="0070C0"/>
                </a:solidFill>
              </a:rPr>
              <a:t>Who does that for a quote?? </a:t>
            </a:r>
          </a:p>
          <a:p>
            <a:r>
              <a:rPr lang="en-US" dirty="0"/>
              <a:t>In health insurance we typically write policies for up to 30 days out, so it is more than reasonable to assume someone would like to take care of the process within that timeline.</a:t>
            </a:r>
          </a:p>
          <a:p>
            <a:r>
              <a:rPr lang="en-US" dirty="0">
                <a:solidFill>
                  <a:srgbClr val="00B050"/>
                </a:solidFill>
              </a:rPr>
              <a:t>Hint: Do not ask when they are looking to go effective, at the end of the call, this will allow them one more chance to back out…</a:t>
            </a:r>
          </a:p>
        </p:txBody>
      </p:sp>
      <p:sp>
        <p:nvSpPr>
          <p:cNvPr id="4" name="Text Placeholder 3">
            <a:extLst>
              <a:ext uri="{FF2B5EF4-FFF2-40B4-BE49-F238E27FC236}">
                <a16:creationId xmlns:a16="http://schemas.microsoft.com/office/drawing/2014/main" id="{182176D7-35B6-4BAD-8F09-F5A7EAD7756F}"/>
              </a:ext>
            </a:extLst>
          </p:cNvPr>
          <p:cNvSpPr>
            <a:spLocks noGrp="1"/>
          </p:cNvSpPr>
          <p:nvPr>
            <p:ph type="body" sz="half" idx="2"/>
          </p:nvPr>
        </p:nvSpPr>
        <p:spPr>
          <a:xfrm>
            <a:off x="665760" y="3438456"/>
            <a:ext cx="2888488" cy="1007460"/>
          </a:xfrm>
        </p:spPr>
        <p:txBody>
          <a:bodyPr>
            <a:normAutofit/>
          </a:bodyPr>
          <a:lstStyle/>
          <a:p>
            <a:r>
              <a:rPr lang="en-US" sz="1980" dirty="0"/>
              <a:t>Timeframe</a:t>
            </a:r>
          </a:p>
        </p:txBody>
      </p:sp>
    </p:spTree>
    <p:extLst>
      <p:ext uri="{BB962C8B-B14F-4D97-AF65-F5344CB8AC3E}">
        <p14:creationId xmlns:p14="http://schemas.microsoft.com/office/powerpoint/2010/main" val="2526291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F11B-ECB2-4D11-9600-0AAFD7C35D2C}"/>
              </a:ext>
            </a:extLst>
          </p:cNvPr>
          <p:cNvSpPr>
            <a:spLocks noGrp="1"/>
          </p:cNvSpPr>
          <p:nvPr>
            <p:ph type="title"/>
          </p:nvPr>
        </p:nvSpPr>
        <p:spPr/>
        <p:txBody>
          <a:bodyPr/>
          <a:lstStyle/>
          <a:p>
            <a:r>
              <a:rPr lang="en-US" dirty="0"/>
              <a:t>Qualifying Script</a:t>
            </a:r>
          </a:p>
        </p:txBody>
      </p:sp>
      <p:sp>
        <p:nvSpPr>
          <p:cNvPr id="3" name="Content Placeholder 2">
            <a:extLst>
              <a:ext uri="{FF2B5EF4-FFF2-40B4-BE49-F238E27FC236}">
                <a16:creationId xmlns:a16="http://schemas.microsoft.com/office/drawing/2014/main" id="{6CDA31D3-5883-4705-8FCB-F06AE9D625DD}"/>
              </a:ext>
            </a:extLst>
          </p:cNvPr>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20000"/>
          </a:bodyPr>
          <a:lstStyle/>
          <a:p>
            <a:r>
              <a:rPr lang="en-US" dirty="0"/>
              <a:t>“Hello this is ______________ with </a:t>
            </a:r>
            <a:r>
              <a:rPr lang="en-US" dirty="0" err="1"/>
              <a:t>Eznetsurance</a:t>
            </a:r>
            <a:r>
              <a:rPr lang="en-US" dirty="0"/>
              <a:t>……” </a:t>
            </a:r>
          </a:p>
          <a:p>
            <a:r>
              <a:rPr lang="en-US" dirty="0"/>
              <a:t>“Am I speaking with___________?”</a:t>
            </a:r>
          </a:p>
          <a:p>
            <a:r>
              <a:rPr lang="en-US" dirty="0"/>
              <a:t>*****VERIFY CLIENT INFO*****</a:t>
            </a:r>
          </a:p>
          <a:p>
            <a:r>
              <a:rPr lang="en-US" dirty="0"/>
              <a:t>“Great, I show you are looking for a plan for yourself? Or do you have others to add?” </a:t>
            </a:r>
          </a:p>
          <a:p>
            <a:r>
              <a:rPr lang="en-US" dirty="0"/>
              <a:t>“Perfect, so how do you feel like you are using your current plan? Do you feel like you go to the dr. often, not too often?” </a:t>
            </a:r>
            <a:r>
              <a:rPr lang="en-US" dirty="0">
                <a:solidFill>
                  <a:srgbClr val="00B0F0"/>
                </a:solidFill>
              </a:rPr>
              <a:t>From this question establish which plans are appropriate for your client.</a:t>
            </a:r>
          </a:p>
          <a:p>
            <a:r>
              <a:rPr lang="en-US" dirty="0">
                <a:solidFill>
                  <a:schemeClr val="tx1"/>
                </a:solidFill>
              </a:rPr>
              <a:t>“Okay, and what brings you to the marketplace, did you recently lose coverage?” </a:t>
            </a:r>
            <a:r>
              <a:rPr lang="en-US" dirty="0">
                <a:solidFill>
                  <a:srgbClr val="00B0F0"/>
                </a:solidFill>
              </a:rPr>
              <a:t>This will tell you if they have a LCE.</a:t>
            </a:r>
          </a:p>
          <a:p>
            <a:r>
              <a:rPr lang="en-US" dirty="0">
                <a:solidFill>
                  <a:schemeClr val="tx1"/>
                </a:solidFill>
              </a:rPr>
              <a:t>“Great, and what effective date were you looking for on a new plan?” </a:t>
            </a:r>
            <a:r>
              <a:rPr lang="en-US" dirty="0">
                <a:solidFill>
                  <a:srgbClr val="00B0F0"/>
                </a:solidFill>
              </a:rPr>
              <a:t>This will tell you how motivated they are, and when thy are looking to purchase.</a:t>
            </a:r>
          </a:p>
        </p:txBody>
      </p:sp>
    </p:spTree>
    <p:extLst>
      <p:ext uri="{BB962C8B-B14F-4D97-AF65-F5344CB8AC3E}">
        <p14:creationId xmlns:p14="http://schemas.microsoft.com/office/powerpoint/2010/main" val="927434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C9A8DB82-86DE-41D7-8C3F-BA1F0FE9B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689"/>
            <a:ext cx="10058400" cy="7782629"/>
            <a:chOff x="0" y="-2373"/>
            <a:chExt cx="12192000" cy="6867027"/>
          </a:xfrm>
        </p:grpSpPr>
        <p:sp>
          <p:nvSpPr>
            <p:cNvPr id="24" name="Rectangle 23">
              <a:extLst>
                <a:ext uri="{FF2B5EF4-FFF2-40B4-BE49-F238E27FC236}">
                  <a16:creationId xmlns:a16="http://schemas.microsoft.com/office/drawing/2014/main" id="{8AF9E1A7-3690-4A7D-95D4-D376BC586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Oval 24">
              <a:extLst>
                <a:ext uri="{FF2B5EF4-FFF2-40B4-BE49-F238E27FC236}">
                  <a16:creationId xmlns:a16="http://schemas.microsoft.com/office/drawing/2014/main" id="{075DE0DA-CFEB-436E-8059-3F574F9E5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a:extLst>
                <a:ext uri="{FF2B5EF4-FFF2-40B4-BE49-F238E27FC236}">
                  <a16:creationId xmlns:a16="http://schemas.microsoft.com/office/drawing/2014/main" id="{E630F0AD-0BEF-4F7E-BBAD-9C4ECF0CD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7" name="Oval 26">
              <a:extLst>
                <a:ext uri="{FF2B5EF4-FFF2-40B4-BE49-F238E27FC236}">
                  <a16:creationId xmlns:a16="http://schemas.microsoft.com/office/drawing/2014/main" id="{10831102-4F37-4C69-8C56-B1D6A509D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6D5BB450-AC20-4CFA-8709-46463BDE7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Oval 28">
              <a:extLst>
                <a:ext uri="{FF2B5EF4-FFF2-40B4-BE49-F238E27FC236}">
                  <a16:creationId xmlns:a16="http://schemas.microsoft.com/office/drawing/2014/main" id="{E55A3AE7-B15C-4D81-A4E9-21BC9D301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Freeform 5">
              <a:extLst>
                <a:ext uri="{FF2B5EF4-FFF2-40B4-BE49-F238E27FC236}">
                  <a16:creationId xmlns:a16="http://schemas.microsoft.com/office/drawing/2014/main" id="{754B6A71-2AD1-4F45-8D25-82327EFB5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 name="Freeform 5">
              <a:extLst>
                <a:ext uri="{FF2B5EF4-FFF2-40B4-BE49-F238E27FC236}">
                  <a16:creationId xmlns:a16="http://schemas.microsoft.com/office/drawing/2014/main" id="{14A364F5-69E0-49F9-9E6D-13F16F7FF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2" name="Freeform 5">
              <a:extLst>
                <a:ext uri="{FF2B5EF4-FFF2-40B4-BE49-F238E27FC236}">
                  <a16:creationId xmlns:a16="http://schemas.microsoft.com/office/drawing/2014/main" id="{07E71549-9386-41C6-B9DE-8F00165FED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4" name="Rectangle 33">
            <a:extLst>
              <a:ext uri="{FF2B5EF4-FFF2-40B4-BE49-F238E27FC236}">
                <a16:creationId xmlns:a16="http://schemas.microsoft.com/office/drawing/2014/main" id="{B4B7C0AF-2DDA-402A-A38E-429A634ED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1194" y="0"/>
            <a:ext cx="565785" cy="1295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3436C85-2B3B-4954-A5DC-758E113798BB}"/>
              </a:ext>
            </a:extLst>
          </p:cNvPr>
          <p:cNvSpPr>
            <a:spLocks noGrp="1"/>
          </p:cNvSpPr>
          <p:nvPr>
            <p:ph type="title"/>
          </p:nvPr>
        </p:nvSpPr>
        <p:spPr>
          <a:xfrm>
            <a:off x="952836" y="1103490"/>
            <a:ext cx="7228165" cy="801226"/>
          </a:xfrm>
        </p:spPr>
        <p:txBody>
          <a:bodyPr vert="horz" lIns="91440" tIns="45720" rIns="91440" bIns="45720" rtlCol="0" anchor="ctr">
            <a:normAutofit/>
          </a:bodyPr>
          <a:lstStyle/>
          <a:p>
            <a:pPr defTabSz="457200"/>
            <a:r>
              <a:rPr lang="en-US" sz="3600"/>
              <a:t>Sales thermometer</a:t>
            </a:r>
          </a:p>
        </p:txBody>
      </p:sp>
      <p:sp>
        <p:nvSpPr>
          <p:cNvPr id="4" name="Text Placeholder 3">
            <a:extLst>
              <a:ext uri="{FF2B5EF4-FFF2-40B4-BE49-F238E27FC236}">
                <a16:creationId xmlns:a16="http://schemas.microsoft.com/office/drawing/2014/main" id="{48EAFCB2-D3C1-4072-B23D-B10DEC5D62D9}"/>
              </a:ext>
            </a:extLst>
          </p:cNvPr>
          <p:cNvSpPr>
            <a:spLocks noGrp="1"/>
          </p:cNvSpPr>
          <p:nvPr>
            <p:ph type="body" sz="half" idx="2"/>
          </p:nvPr>
        </p:nvSpPr>
        <p:spPr>
          <a:xfrm>
            <a:off x="952837" y="2950633"/>
            <a:ext cx="4299882" cy="3871807"/>
          </a:xfrm>
        </p:spPr>
        <p:txBody>
          <a:bodyPr vert="horz" lIns="91440" tIns="45720" rIns="91440" bIns="45720" rtlCol="0" anchor="ctr">
            <a:normAutofit/>
          </a:bodyPr>
          <a:lstStyle/>
          <a:p>
            <a:pPr indent="-188595" defTabSz="457200">
              <a:spcBef>
                <a:spcPts val="1000"/>
              </a:spcBef>
              <a:buFont typeface="Wingdings 3" charset="2"/>
              <a:buChar char=""/>
            </a:pPr>
            <a:r>
              <a:rPr lang="en-US">
                <a:solidFill>
                  <a:schemeClr val="tx1">
                    <a:lumMod val="75000"/>
                    <a:lumOff val="25000"/>
                  </a:schemeClr>
                </a:solidFill>
              </a:rPr>
              <a:t>It is important throughout your call, to ask the client “does this make sense?” or set up your next step by explaining what you do or are about to do, followed by asking if they agree, i.e. “Okay Jane, now that I have this info, I am going to walk you through some of the benefits, would that work for you?” </a:t>
            </a:r>
          </a:p>
          <a:p>
            <a:pPr indent="-188595" defTabSz="457200">
              <a:spcBef>
                <a:spcPts val="1000"/>
              </a:spcBef>
              <a:buFont typeface="Wingdings 3" charset="2"/>
              <a:buChar char=""/>
            </a:pPr>
            <a:r>
              <a:rPr lang="en-US">
                <a:solidFill>
                  <a:schemeClr val="tx1">
                    <a:lumMod val="75000"/>
                    <a:lumOff val="25000"/>
                  </a:schemeClr>
                </a:solidFill>
              </a:rPr>
              <a:t>Hint: This is also a “tie down” question, which is asking a question that they will say yes to…</a:t>
            </a:r>
          </a:p>
        </p:txBody>
      </p:sp>
      <p:pic>
        <p:nvPicPr>
          <p:cNvPr id="18" name="Picture Placeholder 17">
            <a:extLst>
              <a:ext uri="{FF2B5EF4-FFF2-40B4-BE49-F238E27FC236}">
                <a16:creationId xmlns:a16="http://schemas.microsoft.com/office/drawing/2014/main" id="{003D01BD-148B-4BC0-8034-6A1818781D8E}"/>
              </a:ext>
            </a:extLst>
          </p:cNvPr>
          <p:cNvPicPr>
            <a:picLocks noGrp="1" noChangeAspect="1"/>
          </p:cNvPicPr>
          <p:nvPr>
            <p:ph type="pic" idx="1"/>
          </p:nvPr>
        </p:nvPicPr>
        <p:blipFill>
          <a:blip r:embed="rId3">
            <a:extLst>
              <a:ext uri="{96DAC541-7B7A-43D3-8B79-37D633B846F1}">
                <asvg:svgBlip xmlns:asvg="http://schemas.microsoft.com/office/drawing/2016/SVG/main" r:embed="rId4"/>
              </a:ext>
            </a:extLst>
          </a:blip>
          <a:srcRect/>
          <a:stretch/>
        </p:blipFill>
        <p:spPr>
          <a:xfrm>
            <a:off x="6599515" y="3022600"/>
            <a:ext cx="1581486" cy="3738214"/>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872449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069CA-44CD-4340-B5A9-1791D979AF52}"/>
              </a:ext>
            </a:extLst>
          </p:cNvPr>
          <p:cNvSpPr>
            <a:spLocks noGrp="1"/>
          </p:cNvSpPr>
          <p:nvPr>
            <p:ph type="title"/>
          </p:nvPr>
        </p:nvSpPr>
        <p:spPr>
          <a:xfrm>
            <a:off x="746524" y="1713585"/>
            <a:ext cx="8653051" cy="982502"/>
          </a:xfrm>
        </p:spPr>
        <p:txBody>
          <a:bodyPr vert="horz" lIns="188595" tIns="188595" rIns="188595" bIns="188595" rtlCol="0" anchor="ctr">
            <a:normAutofit/>
          </a:bodyPr>
          <a:lstStyle/>
          <a:p>
            <a:r>
              <a:rPr lang="en-US" sz="2640" dirty="0">
                <a:solidFill>
                  <a:schemeClr val="accent4">
                    <a:lumMod val="60000"/>
                    <a:lumOff val="40000"/>
                  </a:schemeClr>
                </a:solidFill>
              </a:rPr>
              <a:t>Step 3: The range sale</a:t>
            </a:r>
          </a:p>
        </p:txBody>
      </p:sp>
      <p:pic>
        <p:nvPicPr>
          <p:cNvPr id="6" name="Picture Placeholder 5">
            <a:extLst>
              <a:ext uri="{FF2B5EF4-FFF2-40B4-BE49-F238E27FC236}">
                <a16:creationId xmlns:a16="http://schemas.microsoft.com/office/drawing/2014/main" id="{6EFF31FA-4557-42C9-B12F-033C532512F5}"/>
              </a:ext>
            </a:extLst>
          </p:cNvPr>
          <p:cNvPicPr>
            <a:picLocks noGrp="1" noChangeAspect="1"/>
          </p:cNvPicPr>
          <p:nvPr>
            <p:ph type="pic" idx="1"/>
          </p:nvPr>
        </p:nvPicPr>
        <p:blipFill>
          <a:blip r:embed="rId2"/>
          <a:srcRect/>
          <a:stretch/>
        </p:blipFill>
        <p:spPr>
          <a:xfrm>
            <a:off x="746524" y="3264124"/>
            <a:ext cx="3817163" cy="1090618"/>
          </a:xfrm>
          <a:prstGeom prst="rect">
            <a:avLst/>
          </a:prstGeom>
          <a:ln>
            <a:noFill/>
          </a:ln>
          <a:effectLst>
            <a:outerShdw blurRad="190500" algn="tl" rotWithShape="0">
              <a:srgbClr val="000000">
                <a:alpha val="70000"/>
              </a:srgbClr>
            </a:outerShdw>
          </a:effectLst>
        </p:spPr>
      </p:pic>
      <p:sp>
        <p:nvSpPr>
          <p:cNvPr id="4" name="Text Placeholder 3">
            <a:extLst>
              <a:ext uri="{FF2B5EF4-FFF2-40B4-BE49-F238E27FC236}">
                <a16:creationId xmlns:a16="http://schemas.microsoft.com/office/drawing/2014/main" id="{3E932D15-E717-4C11-8935-0FE62E08BEF3}"/>
              </a:ext>
            </a:extLst>
          </p:cNvPr>
          <p:cNvSpPr>
            <a:spLocks noGrp="1"/>
          </p:cNvSpPr>
          <p:nvPr>
            <p:ph type="body" sz="half" idx="2"/>
          </p:nvPr>
        </p:nvSpPr>
        <p:spPr>
          <a:xfrm>
            <a:off x="5264080" y="2896077"/>
            <a:ext cx="4148866" cy="1826712"/>
          </a:xfrm>
        </p:spPr>
        <p:txBody>
          <a:bodyPr vert="horz" lIns="75438" tIns="37719" rIns="75438" bIns="37719" rtlCol="0" anchor="ctr">
            <a:normAutofit/>
          </a:bodyPr>
          <a:lstStyle/>
          <a:p>
            <a:r>
              <a:rPr lang="en-US" sz="1650" i="1" dirty="0">
                <a:solidFill>
                  <a:schemeClr val="tx1"/>
                </a:solidFill>
              </a:rPr>
              <a:t>“The price range is looking to be between ___________ and____________, what makes sense for you?”</a:t>
            </a:r>
          </a:p>
          <a:p>
            <a:pPr indent="-188595">
              <a:buFont typeface="Wingdings" panose="05000000000000000000" pitchFamily="2" charset="2"/>
              <a:buChar char="§"/>
            </a:pPr>
            <a:endParaRPr lang="en-US" sz="1650" i="1" dirty="0">
              <a:solidFill>
                <a:schemeClr val="tx1"/>
              </a:solidFill>
            </a:endParaRPr>
          </a:p>
        </p:txBody>
      </p:sp>
    </p:spTree>
    <p:extLst>
      <p:ext uri="{BB962C8B-B14F-4D97-AF65-F5344CB8AC3E}">
        <p14:creationId xmlns:p14="http://schemas.microsoft.com/office/powerpoint/2010/main" val="3794826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D4FEBE-D1C3-4B54-8759-868C8B325A12}"/>
              </a:ext>
            </a:extLst>
          </p:cNvPr>
          <p:cNvSpPr>
            <a:spLocks noGrp="1"/>
          </p:cNvSpPr>
          <p:nvPr>
            <p:ph idx="1"/>
          </p:nvPr>
        </p:nvSpPr>
        <p:spPr>
          <a:xfrm>
            <a:off x="1234380" y="3175118"/>
            <a:ext cx="7228165" cy="332701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10000"/>
          </a:bodyPr>
          <a:lstStyle/>
          <a:p>
            <a:r>
              <a:rPr lang="en-US" i="1" dirty="0">
                <a:solidFill>
                  <a:srgbClr val="00B050"/>
                </a:solidFill>
              </a:rPr>
              <a:t>Top producers understand that getting the budget, or an idea of what the client can afford, is key in presenting the right plan. Presenting something that is too expensive, can turn your client off, and presenting something too low, can leave your client with coverage that may not meet their needs.</a:t>
            </a:r>
          </a:p>
          <a:p>
            <a:r>
              <a:rPr lang="en-US" dirty="0"/>
              <a:t>Most clients will not give you exactly what they can afford, if you ask them directly. i.e. </a:t>
            </a:r>
            <a:r>
              <a:rPr lang="en-US" dirty="0">
                <a:solidFill>
                  <a:srgbClr val="0070C0"/>
                </a:solidFill>
              </a:rPr>
              <a:t>“do you have a specific budget in mind that you would like to spend?”</a:t>
            </a:r>
            <a:br>
              <a:rPr lang="en-US" dirty="0"/>
            </a:br>
            <a:r>
              <a:rPr lang="en-US" dirty="0"/>
              <a:t>When you give them a low and a high price, with a good “in between” plan, they will give you exactly what they can afford. i.e. </a:t>
            </a:r>
            <a:r>
              <a:rPr lang="en-US" dirty="0">
                <a:solidFill>
                  <a:srgbClr val="00B050"/>
                </a:solidFill>
              </a:rPr>
              <a:t>“from what I am seeing in all plans, your price ranges between $150 and $450, there is a good plan here with total protection benefits, for $210, what price range works for you?”</a:t>
            </a:r>
          </a:p>
        </p:txBody>
      </p:sp>
      <p:sp>
        <p:nvSpPr>
          <p:cNvPr id="4" name="TextBox 3">
            <a:extLst>
              <a:ext uri="{FF2B5EF4-FFF2-40B4-BE49-F238E27FC236}">
                <a16:creationId xmlns:a16="http://schemas.microsoft.com/office/drawing/2014/main" id="{DE2F21D5-51AE-420D-990B-F65FF52035E0}"/>
              </a:ext>
            </a:extLst>
          </p:cNvPr>
          <p:cNvSpPr txBox="1"/>
          <p:nvPr/>
        </p:nvSpPr>
        <p:spPr>
          <a:xfrm>
            <a:off x="952838" y="1708956"/>
            <a:ext cx="3895625" cy="397032"/>
          </a:xfrm>
          <a:prstGeom prst="rect">
            <a:avLst/>
          </a:prstGeom>
          <a:noFill/>
        </p:spPr>
        <p:txBody>
          <a:bodyPr wrap="square" rtlCol="0">
            <a:spAutoFit/>
          </a:bodyPr>
          <a:lstStyle/>
          <a:p>
            <a:r>
              <a:rPr lang="en-US" sz="1980" dirty="0">
                <a:solidFill>
                  <a:schemeClr val="accent5"/>
                </a:solidFill>
              </a:rPr>
              <a:t>Range- Budget Technique</a:t>
            </a:r>
          </a:p>
        </p:txBody>
      </p:sp>
      <p:sp>
        <p:nvSpPr>
          <p:cNvPr id="6" name="Title 5">
            <a:extLst>
              <a:ext uri="{FF2B5EF4-FFF2-40B4-BE49-F238E27FC236}">
                <a16:creationId xmlns:a16="http://schemas.microsoft.com/office/drawing/2014/main" id="{DA1C73EF-CC95-47D1-BE44-DFD9973B8CC7}"/>
              </a:ext>
            </a:extLst>
          </p:cNvPr>
          <p:cNvSpPr>
            <a:spLocks noGrp="1"/>
          </p:cNvSpPr>
          <p:nvPr>
            <p:ph type="title"/>
          </p:nvPr>
        </p:nvSpPr>
        <p:spPr/>
        <p:txBody>
          <a:bodyPr/>
          <a:lstStyle/>
          <a:p>
            <a:r>
              <a:rPr lang="en-US" dirty="0"/>
              <a:t>Range Sale</a:t>
            </a:r>
          </a:p>
        </p:txBody>
      </p:sp>
    </p:spTree>
    <p:extLst>
      <p:ext uri="{BB962C8B-B14F-4D97-AF65-F5344CB8AC3E}">
        <p14:creationId xmlns:p14="http://schemas.microsoft.com/office/powerpoint/2010/main" val="1315202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9">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899"/>
            <a:ext cx="10058400" cy="7770602"/>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5D1589FA-1FBA-46D9-A18D-9442E4915AD2}"/>
              </a:ext>
            </a:extLst>
          </p:cNvPr>
          <p:cNvSpPr>
            <a:spLocks noGrp="1"/>
          </p:cNvSpPr>
          <p:nvPr>
            <p:ph type="title"/>
          </p:nvPr>
        </p:nvSpPr>
        <p:spPr>
          <a:xfrm>
            <a:off x="952836" y="1103490"/>
            <a:ext cx="7228165" cy="801226"/>
          </a:xfrm>
        </p:spPr>
        <p:txBody>
          <a:bodyPr>
            <a:normAutofit/>
          </a:bodyPr>
          <a:lstStyle/>
          <a:p>
            <a:r>
              <a:rPr lang="en-US">
                <a:solidFill>
                  <a:srgbClr val="FFFFFF"/>
                </a:solidFill>
              </a:rPr>
              <a:t>Range script</a:t>
            </a:r>
          </a:p>
        </p:txBody>
      </p:sp>
      <p:sp>
        <p:nvSpPr>
          <p:cNvPr id="28" name="Rectangle 13">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1194" y="0"/>
            <a:ext cx="565785" cy="1295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9C7C7B4-EE84-459A-B73B-82797471F3D4}"/>
              </a:ext>
            </a:extLst>
          </p:cNvPr>
          <p:cNvGraphicFramePr>
            <a:graphicFrameLocks noGrp="1"/>
          </p:cNvGraphicFramePr>
          <p:nvPr>
            <p:ph idx="1"/>
            <p:extLst>
              <p:ext uri="{D42A27DB-BD31-4B8C-83A1-F6EECF244321}">
                <p14:modId xmlns:p14="http://schemas.microsoft.com/office/powerpoint/2010/main" val="1837747411"/>
              </p:ext>
            </p:extLst>
          </p:nvPr>
        </p:nvGraphicFramePr>
        <p:xfrm>
          <a:off x="1061720" y="2633980"/>
          <a:ext cx="7940941" cy="3879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2983625"/>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D950F15-6D99-47E2-B154-2C00E88EA1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689"/>
            <a:ext cx="10058400" cy="7782629"/>
            <a:chOff x="0" y="-2373"/>
            <a:chExt cx="12192000" cy="6867027"/>
          </a:xfrm>
        </p:grpSpPr>
        <p:sp>
          <p:nvSpPr>
            <p:cNvPr id="14" name="Rectangle 13">
              <a:extLst>
                <a:ext uri="{FF2B5EF4-FFF2-40B4-BE49-F238E27FC236}">
                  <a16:creationId xmlns:a16="http://schemas.microsoft.com/office/drawing/2014/main" id="{1A14C901-D8C8-4CD1-AAA5-1A817CF01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a:extLst>
                <a:ext uri="{FF2B5EF4-FFF2-40B4-BE49-F238E27FC236}">
                  <a16:creationId xmlns:a16="http://schemas.microsoft.com/office/drawing/2014/main" id="{197C4951-D8F5-46FB-8B71-688125345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F86A28D8-A49D-4FCF-A23D-E67EB998D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E5457A18-54B4-4D19-8822-970FB0CF61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2FD1E74F-5193-4410-8D57-F2F44EDBC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3A60DA7D-DF3C-42E6-B8E7-CA05113A2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a:extLst>
                <a:ext uri="{FF2B5EF4-FFF2-40B4-BE49-F238E27FC236}">
                  <a16:creationId xmlns:a16="http://schemas.microsoft.com/office/drawing/2014/main" id="{49DD32C2-73A0-44F9-A340-1E4DBD5213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4FE4FEFB-1CF6-42E6-A494-7745875401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1194" y="0"/>
            <a:ext cx="565785" cy="1295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96CE3EAE-806C-4E7B-A488-876752177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Oval 25">
            <a:extLst>
              <a:ext uri="{FF2B5EF4-FFF2-40B4-BE49-F238E27FC236}">
                <a16:creationId xmlns:a16="http://schemas.microsoft.com/office/drawing/2014/main" id="{834478A1-1CB1-4FD1-B6CC-D6830657A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22600"/>
            <a:ext cx="3457575" cy="47498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27">
            <a:extLst>
              <a:ext uri="{FF2B5EF4-FFF2-40B4-BE49-F238E27FC236}">
                <a16:creationId xmlns:a16="http://schemas.microsoft.com/office/drawing/2014/main" id="{4FE86CB6-F0BE-49A6-80C4-818FD4FCB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81680"/>
            <a:ext cx="1948815" cy="267716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Freeform 5">
            <a:extLst>
              <a:ext uri="{FF2B5EF4-FFF2-40B4-BE49-F238E27FC236}">
                <a16:creationId xmlns:a16="http://schemas.microsoft.com/office/drawing/2014/main" id="{10407C14-94AC-4705-AA56-537871C30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371525">
            <a:off x="217607" y="4666073"/>
            <a:ext cx="2722011" cy="49971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2" name="Freeform 5">
            <a:extLst>
              <a:ext uri="{FF2B5EF4-FFF2-40B4-BE49-F238E27FC236}">
                <a16:creationId xmlns:a16="http://schemas.microsoft.com/office/drawing/2014/main" id="{F628C334-2D10-4CEE-BAEF-C9CFB49C9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0800000">
            <a:off x="377190" y="0"/>
            <a:ext cx="9304020" cy="513842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34F7D70F-5AAF-4272-AE65-4A2C73A135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98"/>
            <a:ext cx="10058400" cy="7770602"/>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773E49A4-268E-4A8B-90B4-068B5DE6DF22}"/>
              </a:ext>
            </a:extLst>
          </p:cNvPr>
          <p:cNvSpPr>
            <a:spLocks noGrp="1"/>
          </p:cNvSpPr>
          <p:nvPr>
            <p:ph type="title"/>
          </p:nvPr>
        </p:nvSpPr>
        <p:spPr>
          <a:xfrm>
            <a:off x="536229" y="5119420"/>
            <a:ext cx="8986803" cy="1331607"/>
          </a:xfrm>
        </p:spPr>
        <p:txBody>
          <a:bodyPr vert="horz" lIns="91440" tIns="45720" rIns="91440" bIns="45720" rtlCol="0" anchor="b" anchorCtr="1">
            <a:normAutofit/>
          </a:bodyPr>
          <a:lstStyle/>
          <a:p>
            <a:pPr defTabSz="457200"/>
            <a:r>
              <a:rPr lang="en-US" sz="5800"/>
              <a:t>Step 4: The Presentation</a:t>
            </a:r>
          </a:p>
        </p:txBody>
      </p:sp>
      <p:sp>
        <p:nvSpPr>
          <p:cNvPr id="36" name="Rectangle 35">
            <a:extLst>
              <a:ext uri="{FF2B5EF4-FFF2-40B4-BE49-F238E27FC236}">
                <a16:creationId xmlns:a16="http://schemas.microsoft.com/office/drawing/2014/main" id="{6DF9B5BE-F531-4301-81F9-7BEBF4E719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1194" y="0"/>
            <a:ext cx="565785" cy="1295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Content Placeholder 6" descr="A picture containing floor, indoor&#10;&#10;Description automatically generated">
            <a:extLst>
              <a:ext uri="{FF2B5EF4-FFF2-40B4-BE49-F238E27FC236}">
                <a16:creationId xmlns:a16="http://schemas.microsoft.com/office/drawing/2014/main" id="{34CF3013-42F5-4081-B4EA-4942B240B89A}"/>
              </a:ext>
            </a:extLst>
          </p:cNvPr>
          <p:cNvPicPr>
            <a:picLocks noGrp="1" noChangeAspect="1"/>
          </p:cNvPicPr>
          <p:nvPr>
            <p:ph idx="1"/>
          </p:nvPr>
        </p:nvPicPr>
        <p:blipFill>
          <a:blip r:embed="rId3"/>
          <a:stretch>
            <a:fillRect/>
          </a:stretch>
        </p:blipFill>
        <p:spPr>
          <a:xfrm>
            <a:off x="2131856" y="409097"/>
            <a:ext cx="5794688" cy="40020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19993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A166A-4989-4AB0-8E7B-7003D213C7D2}"/>
              </a:ext>
            </a:extLst>
          </p:cNvPr>
          <p:cNvSpPr>
            <a:spLocks noGrp="1"/>
          </p:cNvSpPr>
          <p:nvPr>
            <p:ph type="title"/>
          </p:nvPr>
        </p:nvSpPr>
        <p:spPr>
          <a:xfrm>
            <a:off x="665760" y="2676683"/>
            <a:ext cx="2888488" cy="1009221"/>
          </a:xfrm>
        </p:spPr>
        <p:txBody>
          <a:bodyPr/>
          <a:lstStyle/>
          <a:p>
            <a:r>
              <a:rPr lang="en-US" sz="2800" dirty="0"/>
              <a:t>Features and Benefits</a:t>
            </a:r>
          </a:p>
        </p:txBody>
      </p:sp>
      <p:sp>
        <p:nvSpPr>
          <p:cNvPr id="3" name="Content Placeholder 2">
            <a:extLst>
              <a:ext uri="{FF2B5EF4-FFF2-40B4-BE49-F238E27FC236}">
                <a16:creationId xmlns:a16="http://schemas.microsoft.com/office/drawing/2014/main" id="{F151F3CC-241C-46C6-8CD1-1344CEC58E36}"/>
              </a:ext>
            </a:extLst>
          </p:cNvPr>
          <p:cNvSpPr>
            <a:spLocks noGrp="1"/>
          </p:cNvSpPr>
          <p:nvPr>
            <p:ph idx="1"/>
          </p:nvPr>
        </p:nvSpPr>
        <p:spPr>
          <a:xfrm>
            <a:off x="4698405" y="2139869"/>
            <a:ext cx="4281804" cy="467135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7500" lnSpcReduction="20000"/>
          </a:bodyPr>
          <a:lstStyle/>
          <a:p>
            <a:r>
              <a:rPr lang="en-US" dirty="0"/>
              <a:t>If you are this far into your presentation, chances are they are very interested. You have why they should buy it, or why they want to buy it, but you still need to connect the dots on how the plan will work for them. The best way to do this is with “features and benefits.” Pick 3-4 benefits that stand out and use them to give the plan some “sizzle” i.e.</a:t>
            </a:r>
          </a:p>
          <a:p>
            <a:r>
              <a:rPr lang="en-US" dirty="0">
                <a:solidFill>
                  <a:srgbClr val="00B0F0"/>
                </a:solidFill>
              </a:rPr>
              <a:t>“Now Jane, this plan is a PPO which will allow you to utilize a broad dr. network, and give you more cost savings, by using an IN network physician.” </a:t>
            </a:r>
          </a:p>
          <a:p>
            <a:r>
              <a:rPr lang="en-US" dirty="0">
                <a:solidFill>
                  <a:srgbClr val="00B0F0"/>
                </a:solidFill>
              </a:rPr>
              <a:t>“Also, this plan has first dollar coverage, meaning you do not have to meet a deductible first, before your plan benefits kick in.”</a:t>
            </a:r>
          </a:p>
          <a:p>
            <a:r>
              <a:rPr lang="en-US" dirty="0">
                <a:solidFill>
                  <a:srgbClr val="00B0F0"/>
                </a:solidFill>
              </a:rPr>
              <a:t>“This package also includes a critical illness plan, as well as an accident rider to cover you, should a major illness, such as cancer, or an injury arise.” </a:t>
            </a:r>
          </a:p>
        </p:txBody>
      </p:sp>
      <p:sp>
        <p:nvSpPr>
          <p:cNvPr id="4" name="Text Placeholder 3">
            <a:extLst>
              <a:ext uri="{FF2B5EF4-FFF2-40B4-BE49-F238E27FC236}">
                <a16:creationId xmlns:a16="http://schemas.microsoft.com/office/drawing/2014/main" id="{9D083B7D-E930-4702-B4ED-9A6DB620532A}"/>
              </a:ext>
            </a:extLst>
          </p:cNvPr>
          <p:cNvSpPr>
            <a:spLocks noGrp="1"/>
          </p:cNvSpPr>
          <p:nvPr>
            <p:ph type="body" sz="half" idx="2"/>
          </p:nvPr>
        </p:nvSpPr>
        <p:spPr>
          <a:xfrm>
            <a:off x="749171" y="3818320"/>
            <a:ext cx="2888488" cy="1371865"/>
          </a:xfrm>
        </p:spPr>
        <p:txBody>
          <a:bodyPr>
            <a:noAutofit/>
          </a:bodyPr>
          <a:lstStyle/>
          <a:p>
            <a:r>
              <a:rPr lang="en-US" sz="1400" dirty="0"/>
              <a:t>Now that you have all of the data you need from your customer, here is where you “wow” them with the features of the plan, and how it will benefit them.</a:t>
            </a:r>
          </a:p>
        </p:txBody>
      </p:sp>
    </p:spTree>
    <p:extLst>
      <p:ext uri="{BB962C8B-B14F-4D97-AF65-F5344CB8AC3E}">
        <p14:creationId xmlns:p14="http://schemas.microsoft.com/office/powerpoint/2010/main" val="1095869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96809-445A-439C-9BF1-AE21A0DD6F21}"/>
              </a:ext>
            </a:extLst>
          </p:cNvPr>
          <p:cNvSpPr>
            <a:spLocks noGrp="1"/>
          </p:cNvSpPr>
          <p:nvPr>
            <p:ph type="ctrTitle"/>
          </p:nvPr>
        </p:nvSpPr>
        <p:spPr>
          <a:xfrm>
            <a:off x="2158429" y="2758292"/>
            <a:ext cx="5741543" cy="1371542"/>
          </a:xfrm>
        </p:spPr>
        <p:txBody>
          <a:bodyPr>
            <a:normAutofit/>
          </a:bodyPr>
          <a:lstStyle/>
          <a:p>
            <a:r>
              <a:rPr lang="en-US" sz="3960"/>
              <a:t>CORE</a:t>
            </a:r>
          </a:p>
        </p:txBody>
      </p:sp>
      <p:sp>
        <p:nvSpPr>
          <p:cNvPr id="3" name="Subtitle 2">
            <a:extLst>
              <a:ext uri="{FF2B5EF4-FFF2-40B4-BE49-F238E27FC236}">
                <a16:creationId xmlns:a16="http://schemas.microsoft.com/office/drawing/2014/main" id="{157338F3-2B84-4C17-B742-280ECDD14B0D}"/>
              </a:ext>
            </a:extLst>
          </p:cNvPr>
          <p:cNvSpPr>
            <a:spLocks noGrp="1"/>
          </p:cNvSpPr>
          <p:nvPr>
            <p:ph type="subTitle" idx="1"/>
          </p:nvPr>
        </p:nvSpPr>
        <p:spPr>
          <a:xfrm>
            <a:off x="2795874" y="4178819"/>
            <a:ext cx="4466653" cy="987292"/>
          </a:xfrm>
        </p:spPr>
        <p:txBody>
          <a:bodyPr>
            <a:normAutofit/>
          </a:bodyPr>
          <a:lstStyle/>
          <a:p>
            <a:r>
              <a:rPr lang="en-US" sz="1650"/>
              <a:t>PRODUCTS</a:t>
            </a:r>
          </a:p>
        </p:txBody>
      </p:sp>
    </p:spTree>
    <p:extLst>
      <p:ext uri="{BB962C8B-B14F-4D97-AF65-F5344CB8AC3E}">
        <p14:creationId xmlns:p14="http://schemas.microsoft.com/office/powerpoint/2010/main" val="2577842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 name="Group 16">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689"/>
            <a:ext cx="10058400" cy="7782629"/>
            <a:chOff x="0" y="-2373"/>
            <a:chExt cx="12192000" cy="6867027"/>
          </a:xfrm>
        </p:grpSpPr>
        <p:sp>
          <p:nvSpPr>
            <p:cNvPr id="18" name="Rectangle 17">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Oval 18">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6"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6" name="Rectangle 27">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1194" y="0"/>
            <a:ext cx="565785" cy="1295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0" name="Group 29">
            <a:extLst>
              <a:ext uri="{FF2B5EF4-FFF2-40B4-BE49-F238E27FC236}">
                <a16:creationId xmlns:a16="http://schemas.microsoft.com/office/drawing/2014/main" id="{5E47C794-DD90-4D91-829F-2F92D74D4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058400" cy="7772400"/>
            <a:chOff x="0" y="0"/>
            <a:chExt cx="12192000" cy="6858000"/>
          </a:xfrm>
        </p:grpSpPr>
        <p:sp>
          <p:nvSpPr>
            <p:cNvPr id="31" name="Rectangle 30">
              <a:extLst>
                <a:ext uri="{FF2B5EF4-FFF2-40B4-BE49-F238E27FC236}">
                  <a16:creationId xmlns:a16="http://schemas.microsoft.com/office/drawing/2014/main" id="{A9A91F91-27C6-4301-95BB-38D75819E4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Oval 31">
              <a:extLst>
                <a:ext uri="{FF2B5EF4-FFF2-40B4-BE49-F238E27FC236}">
                  <a16:creationId xmlns:a16="http://schemas.microsoft.com/office/drawing/2014/main" id="{A146DDC2-5A93-4B50-B8F4-B5311F9EC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19AA3227-4C96-4188-B279-CBD4D28FA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63943AC8-1C36-402E-9CF9-236EC8994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5">
              <a:extLst>
                <a:ext uri="{FF2B5EF4-FFF2-40B4-BE49-F238E27FC236}">
                  <a16:creationId xmlns:a16="http://schemas.microsoft.com/office/drawing/2014/main" id="{107455A9-9423-4813-B4F5-5987FC507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523852" y="18006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5">
              <a:extLst>
                <a:ext uri="{FF2B5EF4-FFF2-40B4-BE49-F238E27FC236}">
                  <a16:creationId xmlns:a16="http://schemas.microsoft.com/office/drawing/2014/main" id="{553DE0C0-A442-421A-BC88-7C91FBC0D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612744" y="27763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7" name="Freeform 5">
              <a:extLst>
                <a:ext uri="{FF2B5EF4-FFF2-40B4-BE49-F238E27FC236}">
                  <a16:creationId xmlns:a16="http://schemas.microsoft.com/office/drawing/2014/main" id="{0D557BDA-150C-4379-BDD2-E2131259005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285A430B-513B-43E6-9499-E9A66CED82DA}"/>
              </a:ext>
            </a:extLst>
          </p:cNvPr>
          <p:cNvSpPr>
            <a:spLocks noGrp="1"/>
          </p:cNvSpPr>
          <p:nvPr>
            <p:ph type="title"/>
          </p:nvPr>
        </p:nvSpPr>
        <p:spPr>
          <a:xfrm>
            <a:off x="527255" y="713167"/>
            <a:ext cx="5301104" cy="1838631"/>
          </a:xfrm>
        </p:spPr>
        <p:txBody>
          <a:bodyPr vert="horz" lIns="91440" tIns="45720" rIns="91440" bIns="45720" rtlCol="0" anchor="ctr">
            <a:normAutofit/>
          </a:bodyPr>
          <a:lstStyle/>
          <a:p>
            <a:pPr defTabSz="457200"/>
            <a:r>
              <a:rPr lang="en-US" sz="3600"/>
              <a:t>A Closer Look</a:t>
            </a:r>
          </a:p>
        </p:txBody>
      </p:sp>
      <p:sp>
        <p:nvSpPr>
          <p:cNvPr id="3" name="Content Placeholder 2">
            <a:extLst>
              <a:ext uri="{FF2B5EF4-FFF2-40B4-BE49-F238E27FC236}">
                <a16:creationId xmlns:a16="http://schemas.microsoft.com/office/drawing/2014/main" id="{6C159E2F-47D2-4D2D-8B9F-153D9C19A5C5}"/>
              </a:ext>
            </a:extLst>
          </p:cNvPr>
          <p:cNvSpPr>
            <a:spLocks noGrp="1"/>
          </p:cNvSpPr>
          <p:nvPr>
            <p:ph idx="1"/>
          </p:nvPr>
        </p:nvSpPr>
        <p:spPr>
          <a:xfrm>
            <a:off x="527255" y="2741233"/>
            <a:ext cx="5326835" cy="4319972"/>
          </a:xfrm>
        </p:spPr>
        <p:txBody>
          <a:bodyPr vert="horz" lIns="91440" tIns="45720" rIns="91440" bIns="45720" rtlCol="0" anchor="ctr">
            <a:normAutofit/>
          </a:bodyPr>
          <a:lstStyle/>
          <a:p>
            <a:pPr defTabSz="457200">
              <a:lnSpc>
                <a:spcPct val="90000"/>
              </a:lnSpc>
              <a:spcBef>
                <a:spcPts val="1000"/>
              </a:spcBef>
            </a:pPr>
            <a:r>
              <a:rPr lang="en-US" sz="1100">
                <a:solidFill>
                  <a:schemeClr val="bg1"/>
                </a:solidFill>
              </a:rPr>
              <a:t>“Now Jane, this plan is a PPO which will allow you to utilize a broad dr. network, and give you more cost savings, by using an IN network physician.” </a:t>
            </a:r>
          </a:p>
          <a:p>
            <a:pPr defTabSz="457200">
              <a:lnSpc>
                <a:spcPct val="90000"/>
              </a:lnSpc>
              <a:spcBef>
                <a:spcPts val="1000"/>
              </a:spcBef>
            </a:pPr>
            <a:r>
              <a:rPr lang="en-US" sz="1100">
                <a:solidFill>
                  <a:schemeClr val="bg1"/>
                </a:solidFill>
              </a:rPr>
              <a:t>Feature: The plan has a PPO</a:t>
            </a:r>
          </a:p>
          <a:p>
            <a:pPr defTabSz="457200">
              <a:lnSpc>
                <a:spcPct val="90000"/>
              </a:lnSpc>
              <a:spcBef>
                <a:spcPts val="1000"/>
              </a:spcBef>
            </a:pPr>
            <a:r>
              <a:rPr lang="en-US" sz="1100">
                <a:solidFill>
                  <a:schemeClr val="bg1"/>
                </a:solidFill>
              </a:rPr>
              <a:t>Benefit: It will allow the client to utilize a broad dr. network, and give more cost savings when using an IN network physician.</a:t>
            </a:r>
          </a:p>
          <a:p>
            <a:pPr defTabSz="457200">
              <a:lnSpc>
                <a:spcPct val="90000"/>
              </a:lnSpc>
              <a:spcBef>
                <a:spcPts val="1000"/>
              </a:spcBef>
            </a:pPr>
            <a:r>
              <a:rPr lang="en-US" sz="1100">
                <a:solidFill>
                  <a:schemeClr val="bg1"/>
                </a:solidFill>
              </a:rPr>
              <a:t>“Also, this plan has first dollar coverage, meaning you do not have to meet a deductible first, before your plan benefits kick in.”</a:t>
            </a:r>
          </a:p>
          <a:p>
            <a:pPr defTabSz="457200">
              <a:lnSpc>
                <a:spcPct val="90000"/>
              </a:lnSpc>
              <a:spcBef>
                <a:spcPts val="1000"/>
              </a:spcBef>
            </a:pPr>
            <a:r>
              <a:rPr lang="en-US" sz="1100">
                <a:solidFill>
                  <a:schemeClr val="bg1"/>
                </a:solidFill>
              </a:rPr>
              <a:t>Feature: The plan has no deductible</a:t>
            </a:r>
          </a:p>
          <a:p>
            <a:pPr defTabSz="457200">
              <a:lnSpc>
                <a:spcPct val="90000"/>
              </a:lnSpc>
              <a:spcBef>
                <a:spcPts val="1000"/>
              </a:spcBef>
            </a:pPr>
            <a:r>
              <a:rPr lang="en-US" sz="1100">
                <a:solidFill>
                  <a:schemeClr val="bg1"/>
                </a:solidFill>
              </a:rPr>
              <a:t>Benefit: The client does not have to meet an out of pocket cost, prior to their plan paying benefit claims.</a:t>
            </a:r>
          </a:p>
          <a:p>
            <a:pPr defTabSz="457200">
              <a:lnSpc>
                <a:spcPct val="90000"/>
              </a:lnSpc>
              <a:spcBef>
                <a:spcPts val="1000"/>
              </a:spcBef>
            </a:pPr>
            <a:r>
              <a:rPr lang="en-US" sz="1100">
                <a:solidFill>
                  <a:schemeClr val="bg1"/>
                </a:solidFill>
              </a:rPr>
              <a:t>“This package also includes a critical illness plan, as well as an accident rider to cover you, should a major illness, such as cancer, or an injury arise.” </a:t>
            </a:r>
          </a:p>
          <a:p>
            <a:pPr defTabSz="457200">
              <a:lnSpc>
                <a:spcPct val="90000"/>
              </a:lnSpc>
              <a:spcBef>
                <a:spcPts val="1000"/>
              </a:spcBef>
            </a:pPr>
            <a:r>
              <a:rPr lang="en-US" sz="1100">
                <a:solidFill>
                  <a:schemeClr val="bg1"/>
                </a:solidFill>
              </a:rPr>
              <a:t>Feature: The plan includes a critical illness and accident plan.</a:t>
            </a:r>
          </a:p>
          <a:p>
            <a:pPr defTabSz="457200">
              <a:lnSpc>
                <a:spcPct val="90000"/>
              </a:lnSpc>
              <a:spcBef>
                <a:spcPts val="1000"/>
              </a:spcBef>
            </a:pPr>
            <a:r>
              <a:rPr lang="en-US" sz="1100">
                <a:solidFill>
                  <a:schemeClr val="bg1"/>
                </a:solidFill>
              </a:rPr>
              <a:t>Benefit: If the client gets diagnosed with cancer, or has an injury from an accident, the insurance company picks up a portion or all of the cost of treatment, in some cases non medical costs in the case of illness recovery.</a:t>
            </a:r>
          </a:p>
        </p:txBody>
      </p:sp>
      <p:pic>
        <p:nvPicPr>
          <p:cNvPr id="12" name="Picture 11">
            <a:extLst>
              <a:ext uri="{FF2B5EF4-FFF2-40B4-BE49-F238E27FC236}">
                <a16:creationId xmlns:a16="http://schemas.microsoft.com/office/drawing/2014/main" id="{5F5B91CE-82D3-448C-9494-B8506E0E16F3}"/>
              </a:ext>
            </a:extLst>
          </p:cNvPr>
          <p:cNvPicPr>
            <a:picLocks noChangeAspect="1"/>
          </p:cNvPicPr>
          <p:nvPr/>
        </p:nvPicPr>
        <p:blipFill>
          <a:blip r:embed="rId3"/>
          <a:stretch/>
        </p:blipFill>
        <p:spPr>
          <a:xfrm>
            <a:off x="6209220" y="2239061"/>
            <a:ext cx="3314203" cy="3314203"/>
          </a:xfrm>
          <a:prstGeom prst="rect">
            <a:avLst/>
          </a:prstGeom>
        </p:spPr>
      </p:pic>
      <p:sp>
        <p:nvSpPr>
          <p:cNvPr id="39" name="Rectangle 38">
            <a:extLst>
              <a:ext uri="{FF2B5EF4-FFF2-40B4-BE49-F238E27FC236}">
                <a16:creationId xmlns:a16="http://schemas.microsoft.com/office/drawing/2014/main" id="{190D4F95-AC40-4C7F-8794-DF2B6F7500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1194" y="0"/>
            <a:ext cx="565785" cy="1295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69267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A8DB82-86DE-41D7-8C3F-BA1F0FE9B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689"/>
            <a:ext cx="10058400" cy="7782629"/>
            <a:chOff x="0" y="-2373"/>
            <a:chExt cx="12192000" cy="6867027"/>
          </a:xfrm>
        </p:grpSpPr>
        <p:sp>
          <p:nvSpPr>
            <p:cNvPr id="12" name="Rectangle 11">
              <a:extLst>
                <a:ext uri="{FF2B5EF4-FFF2-40B4-BE49-F238E27FC236}">
                  <a16:creationId xmlns:a16="http://schemas.microsoft.com/office/drawing/2014/main" id="{8AF9E1A7-3690-4A7D-95D4-D376BC586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075DE0DA-CFEB-436E-8059-3F574F9E5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E630F0AD-0BEF-4F7E-BBAD-9C4ECF0CD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10831102-4F37-4C69-8C56-B1D6A509D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6D5BB450-AC20-4CFA-8709-46463BDE7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E55A3AE7-B15C-4D81-A4E9-21BC9D301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754B6A71-2AD1-4F45-8D25-82327EFB5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14A364F5-69E0-49F9-9E6D-13F16F7FF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07E71549-9386-41C6-B9DE-8F00165FED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 name="Rectangle 21">
            <a:extLst>
              <a:ext uri="{FF2B5EF4-FFF2-40B4-BE49-F238E27FC236}">
                <a16:creationId xmlns:a16="http://schemas.microsoft.com/office/drawing/2014/main" id="{B4B7C0AF-2DDA-402A-A38E-429A634ED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1194" y="0"/>
            <a:ext cx="565785" cy="1295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Placeholder 5">
            <a:extLst>
              <a:ext uri="{FF2B5EF4-FFF2-40B4-BE49-F238E27FC236}">
                <a16:creationId xmlns:a16="http://schemas.microsoft.com/office/drawing/2014/main" id="{8C2D3E1A-9B52-4C21-B4A8-92A9D0AB19EC}"/>
              </a:ext>
            </a:extLst>
          </p:cNvPr>
          <p:cNvPicPr>
            <a:picLocks noGrp="1" noChangeAspect="1"/>
          </p:cNvPicPr>
          <p:nvPr>
            <p:ph type="pic" idx="1"/>
          </p:nvPr>
        </p:nvPicPr>
        <p:blipFill rotWithShape="1">
          <a:blip r:embed="rId3">
            <a:alphaModFix/>
          </a:blip>
          <a:srcRect l="22140" r="-1" b="-1"/>
          <a:stretch/>
        </p:blipFill>
        <p:spPr>
          <a:xfrm>
            <a:off x="391158" y="503766"/>
            <a:ext cx="9276082" cy="6731283"/>
          </a:xfrm>
          <a:prstGeom prst="rect">
            <a:avLst/>
          </a:prstGeom>
          <a:effectLst>
            <a:outerShdw blurRad="190500" algn="tl" rotWithShape="0">
              <a:srgbClr val="000000">
                <a:alpha val="70000"/>
              </a:srgbClr>
            </a:outerShdw>
          </a:effectLst>
        </p:spPr>
      </p:pic>
      <p:sp>
        <p:nvSpPr>
          <p:cNvPr id="24" name="Rectangle 23">
            <a:extLst>
              <a:ext uri="{FF2B5EF4-FFF2-40B4-BE49-F238E27FC236}">
                <a16:creationId xmlns:a16="http://schemas.microsoft.com/office/drawing/2014/main" id="{4D9D7FA3-6C3E-40C7-9E33-E20939CE6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1194" y="0"/>
            <a:ext cx="565785" cy="1295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CA953529-7FAF-4BB2-ACBE-17B33E791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942975" y="1468120"/>
            <a:ext cx="8235315" cy="4836160"/>
          </a:xfrm>
          <a:prstGeom prst="rect">
            <a:avLst/>
          </a:prstGeom>
          <a:solidFill>
            <a:srgbClr val="000001">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63C527-4C7B-4D1B-A6FF-DC8F5C4C6B57}"/>
              </a:ext>
            </a:extLst>
          </p:cNvPr>
          <p:cNvSpPr>
            <a:spLocks noGrp="1"/>
          </p:cNvSpPr>
          <p:nvPr>
            <p:ph type="title"/>
          </p:nvPr>
        </p:nvSpPr>
        <p:spPr>
          <a:xfrm>
            <a:off x="1068705" y="1640841"/>
            <a:ext cx="7112297" cy="969149"/>
          </a:xfrm>
        </p:spPr>
        <p:txBody>
          <a:bodyPr vert="horz" lIns="91440" tIns="45720" rIns="91440" bIns="45720" rtlCol="0" anchor="ctr">
            <a:normAutofit/>
          </a:bodyPr>
          <a:lstStyle/>
          <a:p>
            <a:pPr defTabSz="457200"/>
            <a:r>
              <a:rPr lang="en-US" sz="3600"/>
              <a:t>Scenarios Sell</a:t>
            </a:r>
          </a:p>
        </p:txBody>
      </p:sp>
      <p:sp>
        <p:nvSpPr>
          <p:cNvPr id="4" name="Text Placeholder 3">
            <a:extLst>
              <a:ext uri="{FF2B5EF4-FFF2-40B4-BE49-F238E27FC236}">
                <a16:creationId xmlns:a16="http://schemas.microsoft.com/office/drawing/2014/main" id="{7131A088-2AC4-4076-87F8-6426F012E8B7}"/>
              </a:ext>
            </a:extLst>
          </p:cNvPr>
          <p:cNvSpPr>
            <a:spLocks noGrp="1"/>
          </p:cNvSpPr>
          <p:nvPr>
            <p:ph type="body" sz="half" idx="2"/>
          </p:nvPr>
        </p:nvSpPr>
        <p:spPr>
          <a:xfrm>
            <a:off x="1424940" y="2773117"/>
            <a:ext cx="6810374" cy="3368040"/>
          </a:xfrm>
        </p:spPr>
        <p:txBody>
          <a:bodyPr vert="horz" lIns="91440" tIns="45720" rIns="91440" bIns="45720" rtlCol="0" anchor="t">
            <a:normAutofit/>
          </a:bodyPr>
          <a:lstStyle/>
          <a:p>
            <a:pPr indent="-188595" defTabSz="457200">
              <a:spcBef>
                <a:spcPts val="1000"/>
              </a:spcBef>
              <a:buFont typeface="Wingdings 3" charset="2"/>
              <a:buChar char=""/>
            </a:pPr>
            <a:r>
              <a:rPr lang="en-US" sz="1600">
                <a:solidFill>
                  <a:schemeClr val="bg1"/>
                </a:solidFill>
              </a:rPr>
              <a:t>Sometimes you will speak to clients who may not have experienced a major illness or been treated for an injury large or small. When explaining how an accident policy works, it is a good idea to put the client in a situation, where the accident plan could help them, i.e. “Jane, this plan will give you $10,000 in accident coverage, let’s say your husband, Chris is putting up Holiday lights, and breaks his wrist, falling from the roof. You may have costs incurred for emergency room, a small surgery, and post dr. treatment when it is all said and done. If the total costs were to be $7800, your accident plan would pay that amount, and you would be responsible for your copay, with the accident plan.” “Does this make sense?”</a:t>
            </a:r>
          </a:p>
        </p:txBody>
      </p:sp>
    </p:spTree>
    <p:extLst>
      <p:ext uri="{BB962C8B-B14F-4D97-AF65-F5344CB8AC3E}">
        <p14:creationId xmlns:p14="http://schemas.microsoft.com/office/powerpoint/2010/main" val="3162923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10">
            <a:extLst>
              <a:ext uri="{FF2B5EF4-FFF2-40B4-BE49-F238E27FC236}">
                <a16:creationId xmlns:a16="http://schemas.microsoft.com/office/drawing/2014/main" id="{C9A8DB82-86DE-41D7-8C3F-BA1F0FE9B0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689"/>
            <a:ext cx="10058400" cy="7782629"/>
            <a:chOff x="0" y="-2373"/>
            <a:chExt cx="12192000" cy="6867027"/>
          </a:xfrm>
        </p:grpSpPr>
        <p:sp>
          <p:nvSpPr>
            <p:cNvPr id="12" name="Rectangle 11">
              <a:extLst>
                <a:ext uri="{FF2B5EF4-FFF2-40B4-BE49-F238E27FC236}">
                  <a16:creationId xmlns:a16="http://schemas.microsoft.com/office/drawing/2014/main" id="{8AF9E1A7-3690-4A7D-95D4-D376BC586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075DE0DA-CFEB-436E-8059-3F574F9E5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E630F0AD-0BEF-4F7E-BBAD-9C4ECF0CD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10831102-4F37-4C69-8C56-B1D6A509D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6D5BB450-AC20-4CFA-8709-46463BDE7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E55A3AE7-B15C-4D81-A4E9-21BC9D301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754B6A71-2AD1-4F45-8D25-82327EFB5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14A364F5-69E0-49F9-9E6D-13F16F7FF4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07E71549-9386-41C6-B9DE-8F00165FED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1" name="Rectangle 21">
            <a:extLst>
              <a:ext uri="{FF2B5EF4-FFF2-40B4-BE49-F238E27FC236}">
                <a16:creationId xmlns:a16="http://schemas.microsoft.com/office/drawing/2014/main" id="{B4B7C0AF-2DDA-402A-A38E-429A634ED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1194" y="0"/>
            <a:ext cx="565785" cy="1295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Placeholder 5">
            <a:extLst>
              <a:ext uri="{FF2B5EF4-FFF2-40B4-BE49-F238E27FC236}">
                <a16:creationId xmlns:a16="http://schemas.microsoft.com/office/drawing/2014/main" id="{8C2D3E1A-9B52-4C21-B4A8-92A9D0AB19EC}"/>
              </a:ext>
            </a:extLst>
          </p:cNvPr>
          <p:cNvPicPr>
            <a:picLocks noGrp="1" noChangeAspect="1"/>
          </p:cNvPicPr>
          <p:nvPr>
            <p:ph type="pic" idx="1"/>
          </p:nvPr>
        </p:nvPicPr>
        <p:blipFill rotWithShape="1">
          <a:blip r:embed="rId3">
            <a:alphaModFix/>
          </a:blip>
          <a:srcRect l="2102" r="4536" b="1"/>
          <a:stretch/>
        </p:blipFill>
        <p:spPr>
          <a:xfrm>
            <a:off x="391158" y="503766"/>
            <a:ext cx="9276082" cy="6731283"/>
          </a:xfrm>
          <a:prstGeom prst="rect">
            <a:avLst/>
          </a:prstGeom>
        </p:spPr>
      </p:pic>
      <p:sp>
        <p:nvSpPr>
          <p:cNvPr id="32" name="Rectangle 23">
            <a:extLst>
              <a:ext uri="{FF2B5EF4-FFF2-40B4-BE49-F238E27FC236}">
                <a16:creationId xmlns:a16="http://schemas.microsoft.com/office/drawing/2014/main" id="{4D9D7FA3-6C3E-40C7-9E33-E20939CE6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1194" y="0"/>
            <a:ext cx="565785" cy="1295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CA953529-7FAF-4BB2-ACBE-17B33E791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942975" y="1468120"/>
            <a:ext cx="8235315" cy="4836160"/>
          </a:xfrm>
          <a:prstGeom prst="rect">
            <a:avLst/>
          </a:prstGeom>
          <a:solidFill>
            <a:srgbClr val="000001">
              <a:alpha val="6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63C527-4C7B-4D1B-A6FF-DC8F5C4C6B57}"/>
              </a:ext>
            </a:extLst>
          </p:cNvPr>
          <p:cNvSpPr>
            <a:spLocks noGrp="1"/>
          </p:cNvSpPr>
          <p:nvPr>
            <p:ph type="title"/>
          </p:nvPr>
        </p:nvSpPr>
        <p:spPr>
          <a:xfrm>
            <a:off x="1068705" y="1640841"/>
            <a:ext cx="7112297" cy="969149"/>
          </a:xfrm>
        </p:spPr>
        <p:txBody>
          <a:bodyPr vert="horz" lIns="91440" tIns="45720" rIns="91440" bIns="45720" rtlCol="0" anchor="ctr">
            <a:normAutofit/>
          </a:bodyPr>
          <a:lstStyle/>
          <a:p>
            <a:pPr defTabSz="457200">
              <a:lnSpc>
                <a:spcPct val="90000"/>
              </a:lnSpc>
            </a:pPr>
            <a:r>
              <a:rPr lang="en-US" sz="3100"/>
              <a:t>Sell for Tomorrow Stay Away from the Past!</a:t>
            </a:r>
          </a:p>
        </p:txBody>
      </p:sp>
      <p:sp>
        <p:nvSpPr>
          <p:cNvPr id="4" name="Text Placeholder 3">
            <a:extLst>
              <a:ext uri="{FF2B5EF4-FFF2-40B4-BE49-F238E27FC236}">
                <a16:creationId xmlns:a16="http://schemas.microsoft.com/office/drawing/2014/main" id="{7131A088-2AC4-4076-87F8-6426F012E8B7}"/>
              </a:ext>
            </a:extLst>
          </p:cNvPr>
          <p:cNvSpPr>
            <a:spLocks noGrp="1"/>
          </p:cNvSpPr>
          <p:nvPr>
            <p:ph type="body" sz="half" idx="2"/>
          </p:nvPr>
        </p:nvSpPr>
        <p:spPr>
          <a:xfrm>
            <a:off x="1424940" y="2773117"/>
            <a:ext cx="6810374" cy="3368040"/>
          </a:xfrm>
        </p:spPr>
        <p:txBody>
          <a:bodyPr vert="horz" lIns="91440" tIns="45720" rIns="91440" bIns="45720" rtlCol="0" anchor="t">
            <a:normAutofit fontScale="92500"/>
          </a:bodyPr>
          <a:lstStyle/>
          <a:p>
            <a:pPr indent="-188595" defTabSz="457200">
              <a:spcBef>
                <a:spcPts val="1000"/>
              </a:spcBef>
              <a:buFont typeface="Wingdings 3" charset="2"/>
              <a:buChar char=""/>
            </a:pPr>
            <a:r>
              <a:rPr lang="en-US" sz="1600" dirty="0">
                <a:solidFill>
                  <a:schemeClr val="bg1"/>
                </a:solidFill>
              </a:rPr>
              <a:t>In health insurance sales, you will experience customers who have an incorrect idea on how insurance works. Many people will call in and focus on what issue or issues they have already experienced and expect their policy cover everything after the purchase. Insurance is not for people who wait until they get sick, or injured, and then need bills covered for upcoming or previous procedures. The best way to handle these situations is to identify how you CAN assist them, and which products they DO qualify for. There are many products that will help them in one way or another, even if it is not giving them the exact coverage they were looking for. </a:t>
            </a:r>
            <a:r>
              <a:rPr lang="en-US" sz="1600" dirty="0" err="1">
                <a:solidFill>
                  <a:schemeClr val="bg1"/>
                </a:solidFill>
              </a:rPr>
              <a:t>Gameplan</a:t>
            </a:r>
            <a:r>
              <a:rPr lang="en-US" sz="1600" dirty="0">
                <a:solidFill>
                  <a:schemeClr val="bg1"/>
                </a:solidFill>
              </a:rPr>
              <a:t> with them on how their plan will help them NOW, and how you may be able to improve their situation in the future i.e.- Buy a Fixed Indemnity plan now, and when Obamacare reopens, we can look at new plans that may offer additional coverage.</a:t>
            </a:r>
          </a:p>
        </p:txBody>
      </p:sp>
    </p:spTree>
    <p:extLst>
      <p:ext uri="{BB962C8B-B14F-4D97-AF65-F5344CB8AC3E}">
        <p14:creationId xmlns:p14="http://schemas.microsoft.com/office/powerpoint/2010/main" val="2268750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DD029FC-684F-483A-A8BD-1F092BFFB7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689"/>
            <a:ext cx="10058400" cy="7782629"/>
            <a:chOff x="0" y="-2373"/>
            <a:chExt cx="12192000" cy="6867027"/>
          </a:xfrm>
        </p:grpSpPr>
        <p:sp>
          <p:nvSpPr>
            <p:cNvPr id="16" name="Rectangle 15">
              <a:extLst>
                <a:ext uri="{FF2B5EF4-FFF2-40B4-BE49-F238E27FC236}">
                  <a16:creationId xmlns:a16="http://schemas.microsoft.com/office/drawing/2014/main" id="{EF3C96DD-C9B2-4B53-AEC5-8CB276D3C7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a:extLst>
                <a:ext uri="{FF2B5EF4-FFF2-40B4-BE49-F238E27FC236}">
                  <a16:creationId xmlns:a16="http://schemas.microsoft.com/office/drawing/2014/main" id="{662F19CA-71D7-45F5-9123-CA712C528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3886C2A0-05BA-4243-B351-00C64563A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CC87CEB4-8F81-455D-A076-159940550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BC9FC7F0-1AE4-4459-B8F2-219D7598B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DD48B9DA-44B2-4334-96CF-D089EFEC9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79089964-B99F-487E-840E-FD3D7E88C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3" name="Freeform 5">
              <a:extLst>
                <a:ext uri="{FF2B5EF4-FFF2-40B4-BE49-F238E27FC236}">
                  <a16:creationId xmlns:a16="http://schemas.microsoft.com/office/drawing/2014/main" id="{EC4611E9-9EAD-44EF-967C-9F3F3066D0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id="{5916A076-E219-44E3-8EB5-1C04EFCD17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25">
            <a:extLst>
              <a:ext uri="{FF2B5EF4-FFF2-40B4-BE49-F238E27FC236}">
                <a16:creationId xmlns:a16="http://schemas.microsoft.com/office/drawing/2014/main" id="{D764F0A0-D07C-4159-9427-D25058257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1194" y="0"/>
            <a:ext cx="565785" cy="1295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28" name="Group 27">
            <a:extLst>
              <a:ext uri="{FF2B5EF4-FFF2-40B4-BE49-F238E27FC236}">
                <a16:creationId xmlns:a16="http://schemas.microsoft.com/office/drawing/2014/main" id="{353BC003-D6B7-4BF0-937D-4A015F6DEB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230"/>
            <a:ext cx="10058400" cy="7782629"/>
            <a:chOff x="0" y="-2373"/>
            <a:chExt cx="12192000" cy="6867027"/>
          </a:xfrm>
        </p:grpSpPr>
        <p:sp>
          <p:nvSpPr>
            <p:cNvPr id="29" name="Rectangle 28">
              <a:extLst>
                <a:ext uri="{FF2B5EF4-FFF2-40B4-BE49-F238E27FC236}">
                  <a16:creationId xmlns:a16="http://schemas.microsoft.com/office/drawing/2014/main" id="{4903268C-2C5A-4507-9244-86102327B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Oval 29">
              <a:extLst>
                <a:ext uri="{FF2B5EF4-FFF2-40B4-BE49-F238E27FC236}">
                  <a16:creationId xmlns:a16="http://schemas.microsoft.com/office/drawing/2014/main" id="{539F7113-C588-46FB-ADDE-55CEC5981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B6481A55-E6DE-4B8B-9847-0230D12F7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Oval 31">
              <a:extLst>
                <a:ext uri="{FF2B5EF4-FFF2-40B4-BE49-F238E27FC236}">
                  <a16:creationId xmlns:a16="http://schemas.microsoft.com/office/drawing/2014/main" id="{052FD8DB-2F6F-462A-9BF4-1E26C9332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BE52543D-8290-40DE-990A-27CC1992A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Oval 33">
              <a:extLst>
                <a:ext uri="{FF2B5EF4-FFF2-40B4-BE49-F238E27FC236}">
                  <a16:creationId xmlns:a16="http://schemas.microsoft.com/office/drawing/2014/main" id="{8ECC693B-FBF3-45DD-849C-AC1B1B290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56515BC8-A1CA-4EB4-81D8-6A891458F7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94608" y="402165"/>
              <a:ext cx="6574058"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5">
              <a:extLst>
                <a:ext uri="{FF2B5EF4-FFF2-40B4-BE49-F238E27FC236}">
                  <a16:creationId xmlns:a16="http://schemas.microsoft.com/office/drawing/2014/main" id="{ED9E2ADE-2C74-4E7D-8701-6AE23ABD4D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7" name="Freeform 5">
              <a:extLst>
                <a:ext uri="{FF2B5EF4-FFF2-40B4-BE49-F238E27FC236}">
                  <a16:creationId xmlns:a16="http://schemas.microsoft.com/office/drawing/2014/main" id="{B7EBD6DC-7188-4268-9886-6535F41A6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8" name="Freeform 5">
              <a:extLst>
                <a:ext uri="{FF2B5EF4-FFF2-40B4-BE49-F238E27FC236}">
                  <a16:creationId xmlns:a16="http://schemas.microsoft.com/office/drawing/2014/main" id="{493CCA32-0C37-4525-8FFC-D62C5EEFBE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1BB617CC-E5EB-48B3-B55B-4C0DE3704800}"/>
              </a:ext>
            </a:extLst>
          </p:cNvPr>
          <p:cNvSpPr>
            <a:spLocks noGrp="1"/>
          </p:cNvSpPr>
          <p:nvPr>
            <p:ph type="title"/>
          </p:nvPr>
        </p:nvSpPr>
        <p:spPr>
          <a:xfrm>
            <a:off x="952837" y="1103490"/>
            <a:ext cx="2585324" cy="1156263"/>
          </a:xfrm>
        </p:spPr>
        <p:txBody>
          <a:bodyPr vert="horz" lIns="91440" tIns="45720" rIns="91440" bIns="45720" rtlCol="0" anchor="ctr">
            <a:normAutofit/>
          </a:bodyPr>
          <a:lstStyle/>
          <a:p>
            <a:pPr defTabSz="457200">
              <a:lnSpc>
                <a:spcPct val="90000"/>
              </a:lnSpc>
            </a:pPr>
            <a:r>
              <a:rPr lang="en-US" sz="2800" dirty="0">
                <a:solidFill>
                  <a:schemeClr val="accent5"/>
                </a:solidFill>
              </a:rPr>
              <a:t>Step 5: recap and close</a:t>
            </a:r>
          </a:p>
        </p:txBody>
      </p:sp>
      <p:sp>
        <p:nvSpPr>
          <p:cNvPr id="4" name="Text Placeholder 3">
            <a:extLst>
              <a:ext uri="{FF2B5EF4-FFF2-40B4-BE49-F238E27FC236}">
                <a16:creationId xmlns:a16="http://schemas.microsoft.com/office/drawing/2014/main" id="{5EC8825A-53C4-4DF9-A6DA-E15DD7729023}"/>
              </a:ext>
            </a:extLst>
          </p:cNvPr>
          <p:cNvSpPr>
            <a:spLocks noGrp="1"/>
          </p:cNvSpPr>
          <p:nvPr>
            <p:ph type="body" sz="half" idx="2"/>
          </p:nvPr>
        </p:nvSpPr>
        <p:spPr>
          <a:xfrm>
            <a:off x="952837" y="2403686"/>
            <a:ext cx="2585324" cy="4418754"/>
          </a:xfrm>
        </p:spPr>
        <p:txBody>
          <a:bodyPr vert="horz" lIns="91440" tIns="45720" rIns="91440" bIns="45720" rtlCol="0">
            <a:normAutofit/>
          </a:bodyPr>
          <a:lstStyle/>
          <a:p>
            <a:pPr indent="-188595" defTabSz="457200">
              <a:spcBef>
                <a:spcPts val="1000"/>
              </a:spcBef>
              <a:buFont typeface="Wingdings 3" charset="2"/>
              <a:buChar char=""/>
            </a:pPr>
            <a:r>
              <a:rPr lang="en-US" dirty="0">
                <a:solidFill>
                  <a:schemeClr val="bg1"/>
                </a:solidFill>
              </a:rPr>
              <a:t>You have arrived at the final destination! You have built a plan within the clients budget and have connected the dots on how the plan will work for them. The final step is explaining to your client the “Next Step” or the Close.</a:t>
            </a:r>
          </a:p>
        </p:txBody>
      </p:sp>
      <p:pic>
        <p:nvPicPr>
          <p:cNvPr id="10" name="Picture Placeholder 9">
            <a:extLst>
              <a:ext uri="{FF2B5EF4-FFF2-40B4-BE49-F238E27FC236}">
                <a16:creationId xmlns:a16="http://schemas.microsoft.com/office/drawing/2014/main" id="{63462E34-C2F2-4E13-9BA2-2F4DF33C044A}"/>
              </a:ext>
            </a:extLst>
          </p:cNvPr>
          <p:cNvPicPr>
            <a:picLocks noGrp="1" noChangeAspect="1"/>
          </p:cNvPicPr>
          <p:nvPr>
            <p:ph type="pic" idx="1"/>
          </p:nvPr>
        </p:nvPicPr>
        <p:blipFill>
          <a:blip r:embed="rId3"/>
          <a:stretch/>
        </p:blipFill>
        <p:spPr>
          <a:xfrm>
            <a:off x="4285550" y="1908819"/>
            <a:ext cx="5273015" cy="3954761"/>
          </a:xfrm>
          <a:prstGeom prst="rect">
            <a:avLst/>
          </a:prstGeom>
          <a:ln>
            <a:noFill/>
          </a:ln>
          <a:effectLst>
            <a:outerShdw blurRad="190500" algn="tl" rotWithShape="0">
              <a:srgbClr val="000000">
                <a:alpha val="70000"/>
              </a:srgbClr>
            </a:outerShdw>
          </a:effectLst>
        </p:spPr>
      </p:pic>
      <p:sp>
        <p:nvSpPr>
          <p:cNvPr id="40" name="Rectangle 39">
            <a:extLst>
              <a:ext uri="{FF2B5EF4-FFF2-40B4-BE49-F238E27FC236}">
                <a16:creationId xmlns:a16="http://schemas.microsoft.com/office/drawing/2014/main" id="{5014FF2D-4863-43AA-82A7-958E9F743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1194" y="0"/>
            <a:ext cx="565785" cy="1295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01542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88F22-6EBF-4AD5-A60A-31619855F198}"/>
              </a:ext>
            </a:extLst>
          </p:cNvPr>
          <p:cNvSpPr>
            <a:spLocks noGrp="1"/>
          </p:cNvSpPr>
          <p:nvPr>
            <p:ph type="title"/>
          </p:nvPr>
        </p:nvSpPr>
        <p:spPr>
          <a:xfrm>
            <a:off x="527256" y="1576418"/>
            <a:ext cx="4234261" cy="1338416"/>
          </a:xfrm>
        </p:spPr>
        <p:txBody>
          <a:bodyPr vert="horz" lIns="75438" tIns="37719" rIns="75438" bIns="37719" rtlCol="0" anchor="ctr">
            <a:normAutofit/>
          </a:bodyPr>
          <a:lstStyle/>
          <a:p>
            <a:r>
              <a:rPr lang="en-US" sz="2970"/>
              <a:t>Closing Statements</a:t>
            </a:r>
          </a:p>
        </p:txBody>
      </p:sp>
      <p:sp>
        <p:nvSpPr>
          <p:cNvPr id="11" name="Content Placeholder 10"/>
          <p:cNvSpPr>
            <a:spLocks noGrp="1"/>
          </p:cNvSpPr>
          <p:nvPr>
            <p:ph idx="1"/>
          </p:nvPr>
        </p:nvSpPr>
        <p:spPr>
          <a:xfrm>
            <a:off x="527256" y="3181082"/>
            <a:ext cx="3774288" cy="3016336"/>
          </a:xfrm>
        </p:spPr>
        <p:txBody>
          <a:bodyPr vert="horz" lIns="75438" tIns="37719" rIns="75438" bIns="37719" rtlCol="0" anchor="ctr">
            <a:normAutofit fontScale="92500" lnSpcReduction="10000"/>
          </a:bodyPr>
          <a:lstStyle/>
          <a:p>
            <a:r>
              <a:rPr lang="en-US" dirty="0">
                <a:solidFill>
                  <a:schemeClr val="bg1"/>
                </a:solidFill>
              </a:rPr>
              <a:t>Verification Close: “Okay Jane, now we have everything complete with your insurance, our next step is to review your information, and verify your plan.” “Do you have a minute?”</a:t>
            </a:r>
          </a:p>
          <a:p>
            <a:r>
              <a:rPr lang="en-US" dirty="0">
                <a:solidFill>
                  <a:schemeClr val="bg1"/>
                </a:solidFill>
              </a:rPr>
              <a:t>Qualifying Close: “Great Jane, your next step is to see if you qualify for the plan, do you have a minute?”</a:t>
            </a:r>
          </a:p>
          <a:p>
            <a:endParaRPr lang="en-US" dirty="0">
              <a:solidFill>
                <a:schemeClr val="bg1"/>
              </a:solidFill>
            </a:endParaRPr>
          </a:p>
        </p:txBody>
      </p:sp>
      <p:pic>
        <p:nvPicPr>
          <p:cNvPr id="9" name="Content Placeholder 5">
            <a:extLst>
              <a:ext uri="{FF2B5EF4-FFF2-40B4-BE49-F238E27FC236}">
                <a16:creationId xmlns:a16="http://schemas.microsoft.com/office/drawing/2014/main" id="{88D0E505-5C0D-470E-B2C4-AE1D40D9EED2}"/>
              </a:ext>
            </a:extLst>
          </p:cNvPr>
          <p:cNvPicPr>
            <a:picLocks noChangeAspect="1"/>
          </p:cNvPicPr>
          <p:nvPr/>
        </p:nvPicPr>
        <p:blipFill>
          <a:blip r:embed="rId2"/>
          <a:srcRect/>
          <a:stretch/>
        </p:blipFill>
        <p:spPr>
          <a:xfrm>
            <a:off x="5029200" y="2562252"/>
            <a:ext cx="4234259" cy="2720490"/>
          </a:xfrm>
          <a:prstGeom prst="rect">
            <a:avLst/>
          </a:prstGeom>
        </p:spPr>
      </p:pic>
    </p:spTree>
    <p:extLst>
      <p:ext uri="{BB962C8B-B14F-4D97-AF65-F5344CB8AC3E}">
        <p14:creationId xmlns:p14="http://schemas.microsoft.com/office/powerpoint/2010/main" val="22070132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89469" y="529716"/>
            <a:ext cx="574059" cy="67083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5" name="Group 14">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058400" cy="7772400"/>
            <a:chOff x="0" y="0"/>
            <a:chExt cx="12192000" cy="6858000"/>
          </a:xfrm>
          <a:solidFill>
            <a:srgbClr val="FFFFFF"/>
          </a:solidFill>
        </p:grpSpPr>
        <p:sp>
          <p:nvSpPr>
            <p:cNvPr id="16" name="Rectangle 15">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5" name="Title 4">
            <a:extLst>
              <a:ext uri="{FF2B5EF4-FFF2-40B4-BE49-F238E27FC236}">
                <a16:creationId xmlns:a16="http://schemas.microsoft.com/office/drawing/2014/main" id="{95D053DD-46E4-4B41-9C93-EB70CF271940}"/>
              </a:ext>
            </a:extLst>
          </p:cNvPr>
          <p:cNvSpPr>
            <a:spLocks noGrp="1"/>
          </p:cNvSpPr>
          <p:nvPr>
            <p:ph type="title"/>
          </p:nvPr>
        </p:nvSpPr>
        <p:spPr>
          <a:xfrm>
            <a:off x="825306" y="1371284"/>
            <a:ext cx="2503529" cy="5029832"/>
          </a:xfrm>
        </p:spPr>
        <p:txBody>
          <a:bodyPr anchor="ctr">
            <a:normAutofit/>
          </a:bodyPr>
          <a:lstStyle/>
          <a:p>
            <a:pPr algn="r"/>
            <a:r>
              <a:rPr lang="en-US" sz="3100" dirty="0">
                <a:solidFill>
                  <a:schemeClr val="tx1"/>
                </a:solidFill>
              </a:rPr>
              <a:t>Dispositions for Your Calls</a:t>
            </a:r>
          </a:p>
        </p:txBody>
      </p:sp>
      <p:sp>
        <p:nvSpPr>
          <p:cNvPr id="6" name="Content Placeholder 5">
            <a:extLst>
              <a:ext uri="{FF2B5EF4-FFF2-40B4-BE49-F238E27FC236}">
                <a16:creationId xmlns:a16="http://schemas.microsoft.com/office/drawing/2014/main" id="{C5114FCE-20C5-45B7-896F-6645CB14C963}"/>
              </a:ext>
            </a:extLst>
          </p:cNvPr>
          <p:cNvSpPr>
            <a:spLocks noGrp="1"/>
          </p:cNvSpPr>
          <p:nvPr>
            <p:ph idx="1"/>
          </p:nvPr>
        </p:nvSpPr>
        <p:spPr>
          <a:xfrm>
            <a:off x="3859699" y="1200228"/>
            <a:ext cx="4374306" cy="5371943"/>
          </a:xfrm>
        </p:spPr>
        <p:txBody>
          <a:bodyPr anchor="ctr">
            <a:normAutofit/>
          </a:bodyPr>
          <a:lstStyle/>
          <a:p>
            <a:pPr>
              <a:lnSpc>
                <a:spcPct val="90000"/>
              </a:lnSpc>
            </a:pPr>
            <a:r>
              <a:rPr lang="en-US" sz="1100" b="1" dirty="0">
                <a:solidFill>
                  <a:schemeClr val="tx1"/>
                </a:solidFill>
              </a:rPr>
              <a:t>SOLD</a:t>
            </a:r>
            <a:r>
              <a:rPr lang="en-US" sz="1100" dirty="0">
                <a:solidFill>
                  <a:schemeClr val="tx1"/>
                </a:solidFill>
              </a:rPr>
              <a:t>- This is the goal on </a:t>
            </a:r>
            <a:r>
              <a:rPr lang="en-US" sz="1100" u="sng" dirty="0">
                <a:solidFill>
                  <a:schemeClr val="tx1"/>
                </a:solidFill>
              </a:rPr>
              <a:t>EVERY</a:t>
            </a:r>
            <a:r>
              <a:rPr lang="en-US" sz="1100" dirty="0">
                <a:solidFill>
                  <a:schemeClr val="tx1"/>
                </a:solidFill>
              </a:rPr>
              <a:t> call, when you make a sale use this disposition.</a:t>
            </a:r>
          </a:p>
          <a:p>
            <a:pPr>
              <a:lnSpc>
                <a:spcPct val="90000"/>
              </a:lnSpc>
            </a:pPr>
            <a:r>
              <a:rPr lang="en-US" sz="1100" b="1" dirty="0">
                <a:solidFill>
                  <a:schemeClr val="tx1"/>
                </a:solidFill>
              </a:rPr>
              <a:t>Pitched</a:t>
            </a:r>
            <a:r>
              <a:rPr lang="en-US" sz="1100" dirty="0">
                <a:solidFill>
                  <a:schemeClr val="tx1"/>
                </a:solidFill>
              </a:rPr>
              <a:t>- This is when you tried to make a sale but for one reason or another they didn’t buy, no real timeline in sight.</a:t>
            </a:r>
          </a:p>
          <a:p>
            <a:pPr>
              <a:lnSpc>
                <a:spcPct val="90000"/>
              </a:lnSpc>
            </a:pPr>
            <a:r>
              <a:rPr lang="en-US" sz="1100" b="1" dirty="0">
                <a:solidFill>
                  <a:schemeClr val="tx1"/>
                </a:solidFill>
              </a:rPr>
              <a:t>10 Follow Up</a:t>
            </a:r>
            <a:r>
              <a:rPr lang="en-US" sz="1100" dirty="0">
                <a:solidFill>
                  <a:schemeClr val="tx1"/>
                </a:solidFill>
              </a:rPr>
              <a:t>- This is a disposition you use when you have pitched a lead, but they could not buy today, however you KNOW they will be buying from you, on another day.</a:t>
            </a:r>
          </a:p>
          <a:p>
            <a:pPr>
              <a:lnSpc>
                <a:spcPct val="90000"/>
              </a:lnSpc>
            </a:pPr>
            <a:r>
              <a:rPr lang="en-US" sz="1100" b="1" dirty="0">
                <a:solidFill>
                  <a:schemeClr val="tx1"/>
                </a:solidFill>
              </a:rPr>
              <a:t>Medicare</a:t>
            </a:r>
            <a:r>
              <a:rPr lang="en-US" sz="1100" dirty="0">
                <a:solidFill>
                  <a:schemeClr val="tx1"/>
                </a:solidFill>
              </a:rPr>
              <a:t>- This is for people over 65 years old, or under 65 and disabled. If no Medicare agent is available at the time of transfer, use this, and we will call them back.</a:t>
            </a:r>
            <a:endParaRPr lang="en-US" sz="1100" b="1" dirty="0">
              <a:solidFill>
                <a:schemeClr val="tx1"/>
              </a:solidFill>
            </a:endParaRPr>
          </a:p>
          <a:p>
            <a:pPr>
              <a:lnSpc>
                <a:spcPct val="90000"/>
              </a:lnSpc>
            </a:pPr>
            <a:r>
              <a:rPr lang="en-US" sz="1100" b="1" dirty="0">
                <a:solidFill>
                  <a:schemeClr val="tx1"/>
                </a:solidFill>
              </a:rPr>
              <a:t>Recycle Lead</a:t>
            </a:r>
            <a:r>
              <a:rPr lang="en-US" sz="1100" dirty="0">
                <a:solidFill>
                  <a:schemeClr val="tx1"/>
                </a:solidFill>
              </a:rPr>
              <a:t>- This is similar to “Pitched” where you tried to make a sale, but you don’t feel there was common ground. They are buyers, but you recognize just not from you.</a:t>
            </a:r>
            <a:endParaRPr lang="en-US" sz="1100" b="1" dirty="0">
              <a:solidFill>
                <a:schemeClr val="tx1"/>
              </a:solidFill>
            </a:endParaRPr>
          </a:p>
          <a:p>
            <a:pPr>
              <a:lnSpc>
                <a:spcPct val="90000"/>
              </a:lnSpc>
            </a:pPr>
            <a:r>
              <a:rPr lang="en-US" sz="1100" b="1" dirty="0">
                <a:solidFill>
                  <a:schemeClr val="tx1"/>
                </a:solidFill>
              </a:rPr>
              <a:t>LT Disconnected</a:t>
            </a:r>
            <a:r>
              <a:rPr lang="en-US" sz="1100" dirty="0">
                <a:solidFill>
                  <a:schemeClr val="tx1"/>
                </a:solidFill>
              </a:rPr>
              <a:t>- This is when you answer the phone and the call disconnects </a:t>
            </a:r>
            <a:r>
              <a:rPr lang="en-US" sz="1100" u="sng" dirty="0">
                <a:solidFill>
                  <a:schemeClr val="tx1"/>
                </a:solidFill>
              </a:rPr>
              <a:t>immediately</a:t>
            </a:r>
            <a:r>
              <a:rPr lang="en-US" sz="1100" dirty="0">
                <a:solidFill>
                  <a:schemeClr val="tx1"/>
                </a:solidFill>
              </a:rPr>
              <a:t>. This is NOT for when they hang up on you after repeated sales attempts. </a:t>
            </a:r>
            <a:endParaRPr lang="en-US" sz="1100" b="1" dirty="0">
              <a:solidFill>
                <a:schemeClr val="tx1"/>
              </a:solidFill>
            </a:endParaRPr>
          </a:p>
          <a:p>
            <a:pPr>
              <a:lnSpc>
                <a:spcPct val="90000"/>
              </a:lnSpc>
            </a:pPr>
            <a:r>
              <a:rPr lang="en-US" sz="1100" b="1" dirty="0">
                <a:solidFill>
                  <a:schemeClr val="tx1"/>
                </a:solidFill>
              </a:rPr>
              <a:t>Not Interested</a:t>
            </a:r>
            <a:r>
              <a:rPr lang="en-US" sz="1100" dirty="0">
                <a:solidFill>
                  <a:schemeClr val="tx1"/>
                </a:solidFill>
              </a:rPr>
              <a:t>- This is when there is no way to make a sale, they have no money, already covered by group or another form of insurance, etc.</a:t>
            </a:r>
            <a:endParaRPr lang="en-US" sz="1100" b="1" dirty="0">
              <a:solidFill>
                <a:schemeClr val="tx1"/>
              </a:solidFill>
            </a:endParaRPr>
          </a:p>
          <a:p>
            <a:pPr>
              <a:lnSpc>
                <a:spcPct val="90000"/>
              </a:lnSpc>
            </a:pPr>
            <a:r>
              <a:rPr lang="en-US" sz="1100" b="1" dirty="0">
                <a:solidFill>
                  <a:schemeClr val="tx1"/>
                </a:solidFill>
              </a:rPr>
              <a:t>Return</a:t>
            </a:r>
            <a:r>
              <a:rPr lang="en-US" sz="1100" dirty="0">
                <a:solidFill>
                  <a:schemeClr val="tx1"/>
                </a:solidFill>
              </a:rPr>
              <a:t>- This is when the client has no idea why they are talking to you, maybe has Medicaid, etc.</a:t>
            </a:r>
            <a:endParaRPr lang="en-US" sz="1100" b="1" dirty="0">
              <a:solidFill>
                <a:schemeClr val="tx1"/>
              </a:solidFill>
            </a:endParaRPr>
          </a:p>
          <a:p>
            <a:pPr>
              <a:lnSpc>
                <a:spcPct val="90000"/>
              </a:lnSpc>
            </a:pPr>
            <a:r>
              <a:rPr lang="en-US" sz="1100" b="1" dirty="0">
                <a:solidFill>
                  <a:schemeClr val="tx1"/>
                </a:solidFill>
              </a:rPr>
              <a:t>DNC</a:t>
            </a:r>
            <a:r>
              <a:rPr lang="en-US" sz="1100" dirty="0">
                <a:solidFill>
                  <a:schemeClr val="tx1"/>
                </a:solidFill>
              </a:rPr>
              <a:t>- Do Not Call List.</a:t>
            </a:r>
            <a:endParaRPr lang="en-US" sz="1100" b="1" dirty="0">
              <a:solidFill>
                <a:schemeClr val="tx1"/>
              </a:solidFill>
            </a:endParaRPr>
          </a:p>
        </p:txBody>
      </p:sp>
      <p:cxnSp>
        <p:nvCxnSpPr>
          <p:cNvPr id="19" name="Straight Connector 18">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94266" y="2188450"/>
            <a:ext cx="0" cy="3627120"/>
          </a:xfrm>
          <a:prstGeom prst="line">
            <a:avLst/>
          </a:prstGeom>
          <a:ln w="15875" cap="sq">
            <a:solidFill>
              <a:schemeClr val="accent1">
                <a:lumMod val="7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820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D6666F-2714-4EC7-9E68-A8FE6ADCFA24}"/>
              </a:ext>
            </a:extLst>
          </p:cNvPr>
          <p:cNvSpPr>
            <a:spLocks noGrp="1"/>
          </p:cNvSpPr>
          <p:nvPr>
            <p:ph type="ctrTitle"/>
          </p:nvPr>
        </p:nvSpPr>
        <p:spPr>
          <a:xfrm>
            <a:off x="2158429" y="2758292"/>
            <a:ext cx="5741543" cy="1371542"/>
          </a:xfrm>
        </p:spPr>
        <p:txBody>
          <a:bodyPr>
            <a:normAutofit/>
          </a:bodyPr>
          <a:lstStyle/>
          <a:p>
            <a:r>
              <a:rPr lang="en-US" sz="3960" dirty="0"/>
              <a:t>OBJECTIONS</a:t>
            </a:r>
          </a:p>
        </p:txBody>
      </p:sp>
      <p:sp>
        <p:nvSpPr>
          <p:cNvPr id="6" name="Subtitle 5">
            <a:extLst>
              <a:ext uri="{FF2B5EF4-FFF2-40B4-BE49-F238E27FC236}">
                <a16:creationId xmlns:a16="http://schemas.microsoft.com/office/drawing/2014/main" id="{50360C7F-4DE5-4917-A296-D290716A4FA1}"/>
              </a:ext>
            </a:extLst>
          </p:cNvPr>
          <p:cNvSpPr>
            <a:spLocks noGrp="1"/>
          </p:cNvSpPr>
          <p:nvPr>
            <p:ph type="subTitle" idx="1"/>
          </p:nvPr>
        </p:nvSpPr>
        <p:spPr>
          <a:xfrm>
            <a:off x="2795874" y="4178819"/>
            <a:ext cx="4466653" cy="987292"/>
          </a:xfrm>
        </p:spPr>
        <p:txBody>
          <a:bodyPr>
            <a:normAutofit/>
          </a:bodyPr>
          <a:lstStyle/>
          <a:p>
            <a:r>
              <a:rPr lang="en-US" sz="1800" dirty="0"/>
              <a:t>Typical hurdles to overcome when selling health insurance</a:t>
            </a:r>
          </a:p>
        </p:txBody>
      </p:sp>
    </p:spTree>
    <p:extLst>
      <p:ext uri="{BB962C8B-B14F-4D97-AF65-F5344CB8AC3E}">
        <p14:creationId xmlns:p14="http://schemas.microsoft.com/office/powerpoint/2010/main" val="1935253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9B154A-281D-466F-B0ED-2D67A071A1E5}"/>
              </a:ext>
            </a:extLst>
          </p:cNvPr>
          <p:cNvSpPr>
            <a:spLocks noGrp="1"/>
          </p:cNvSpPr>
          <p:nvPr>
            <p:ph type="title"/>
          </p:nvPr>
        </p:nvSpPr>
        <p:spPr>
          <a:xfrm>
            <a:off x="755981" y="2963767"/>
            <a:ext cx="2886658" cy="2026565"/>
          </a:xfrm>
        </p:spPr>
        <p:txBody>
          <a:bodyPr>
            <a:normAutofit fontScale="90000"/>
          </a:bodyPr>
          <a:lstStyle/>
          <a:p>
            <a:r>
              <a:rPr lang="en-US" dirty="0">
                <a:solidFill>
                  <a:schemeClr val="accent5"/>
                </a:solidFill>
              </a:rPr>
              <a:t>Prospects become customers when you assist them with…</a:t>
            </a:r>
          </a:p>
        </p:txBody>
      </p:sp>
      <p:sp>
        <p:nvSpPr>
          <p:cNvPr id="3" name="Content Placeholder 2">
            <a:extLst>
              <a:ext uri="{FF2B5EF4-FFF2-40B4-BE49-F238E27FC236}">
                <a16:creationId xmlns:a16="http://schemas.microsoft.com/office/drawing/2014/main" id="{CBD0B9FA-D198-4556-91C7-2BD5995065E7}"/>
              </a:ext>
            </a:extLst>
          </p:cNvPr>
          <p:cNvSpPr>
            <a:spLocks noGrp="1"/>
          </p:cNvSpPr>
          <p:nvPr>
            <p:ph idx="1"/>
          </p:nvPr>
        </p:nvSpPr>
        <p:spPr>
          <a:xfrm>
            <a:off x="4221410" y="1520340"/>
            <a:ext cx="5182545" cy="158200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10000"/>
          </a:bodyPr>
          <a:lstStyle/>
          <a:p>
            <a:pPr marL="0" indent="0">
              <a:buNone/>
            </a:pPr>
            <a:r>
              <a:rPr lang="en-US" dirty="0"/>
              <a:t>If you can give your client more benefits, for equal or lesser cost- they have a good reason to purchase, and you will usually gain a sale. Remember when you create the value of your products to be higher than the price they pay, it is a no brainer to purchase with you!</a:t>
            </a:r>
          </a:p>
        </p:txBody>
      </p:sp>
      <p:sp>
        <p:nvSpPr>
          <p:cNvPr id="2" name="Text Placeholder 1">
            <a:extLst>
              <a:ext uri="{FF2B5EF4-FFF2-40B4-BE49-F238E27FC236}">
                <a16:creationId xmlns:a16="http://schemas.microsoft.com/office/drawing/2014/main" id="{ED3D2CCD-CDC9-4FDF-9263-15CE033F484C}"/>
              </a:ext>
            </a:extLst>
          </p:cNvPr>
          <p:cNvSpPr>
            <a:spLocks noGrp="1"/>
          </p:cNvSpPr>
          <p:nvPr>
            <p:ph type="body" idx="4294967295"/>
          </p:nvPr>
        </p:nvSpPr>
        <p:spPr>
          <a:xfrm>
            <a:off x="4889500" y="1204913"/>
            <a:ext cx="5168900" cy="566737"/>
          </a:xfrm>
        </p:spPr>
        <p:txBody>
          <a:bodyPr>
            <a:normAutofit/>
          </a:bodyPr>
          <a:lstStyle/>
          <a:p>
            <a:pPr marL="0" indent="0">
              <a:buNone/>
            </a:pPr>
            <a:r>
              <a:rPr lang="en-US" sz="1600" b="1" dirty="0">
                <a:solidFill>
                  <a:srgbClr val="00B0F0"/>
                </a:solidFill>
              </a:rPr>
              <a:t>Benefits</a:t>
            </a:r>
          </a:p>
        </p:txBody>
      </p:sp>
      <p:sp>
        <p:nvSpPr>
          <p:cNvPr id="5" name="Text Placeholder 4">
            <a:extLst>
              <a:ext uri="{FF2B5EF4-FFF2-40B4-BE49-F238E27FC236}">
                <a16:creationId xmlns:a16="http://schemas.microsoft.com/office/drawing/2014/main" id="{9F1E1442-245A-4F3F-BE8C-97F1FFCB9963}"/>
              </a:ext>
            </a:extLst>
          </p:cNvPr>
          <p:cNvSpPr>
            <a:spLocks noGrp="1"/>
          </p:cNvSpPr>
          <p:nvPr>
            <p:ph type="body" sz="quarter" idx="4294967295"/>
          </p:nvPr>
        </p:nvSpPr>
        <p:spPr>
          <a:xfrm>
            <a:off x="4891088" y="3068962"/>
            <a:ext cx="5167312" cy="565150"/>
          </a:xfrm>
        </p:spPr>
        <p:txBody>
          <a:bodyPr>
            <a:normAutofit/>
          </a:bodyPr>
          <a:lstStyle/>
          <a:p>
            <a:pPr marL="0" indent="0">
              <a:buNone/>
            </a:pPr>
            <a:r>
              <a:rPr lang="en-US" sz="1600" b="1" dirty="0">
                <a:solidFill>
                  <a:srgbClr val="00B050"/>
                </a:solidFill>
              </a:rPr>
              <a:t>Cost</a:t>
            </a:r>
          </a:p>
        </p:txBody>
      </p:sp>
      <p:sp>
        <p:nvSpPr>
          <p:cNvPr id="4" name="Content Placeholder 3">
            <a:extLst>
              <a:ext uri="{FF2B5EF4-FFF2-40B4-BE49-F238E27FC236}">
                <a16:creationId xmlns:a16="http://schemas.microsoft.com/office/drawing/2014/main" id="{89924720-147C-429B-8A0A-8C9754DC4E5B}"/>
              </a:ext>
            </a:extLst>
          </p:cNvPr>
          <p:cNvSpPr>
            <a:spLocks noGrp="1"/>
          </p:cNvSpPr>
          <p:nvPr>
            <p:ph sz="quarter" idx="4294967295"/>
          </p:nvPr>
        </p:nvSpPr>
        <p:spPr>
          <a:xfrm>
            <a:off x="4889500" y="3382963"/>
            <a:ext cx="5168900" cy="14065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dirty="0"/>
              <a:t>If you can establish your clients have too many benefits, or have an overpriced plan, finding a lower cost solution will usually lead to a sale.</a:t>
            </a:r>
          </a:p>
        </p:txBody>
      </p:sp>
      <p:sp>
        <p:nvSpPr>
          <p:cNvPr id="7" name="Content Placeholder 3">
            <a:extLst>
              <a:ext uri="{FF2B5EF4-FFF2-40B4-BE49-F238E27FC236}">
                <a16:creationId xmlns:a16="http://schemas.microsoft.com/office/drawing/2014/main" id="{D765CB37-9FA7-4980-9BC6-AF19CA575209}"/>
              </a:ext>
            </a:extLst>
          </p:cNvPr>
          <p:cNvSpPr txBox="1">
            <a:spLocks/>
          </p:cNvSpPr>
          <p:nvPr/>
        </p:nvSpPr>
        <p:spPr>
          <a:xfrm>
            <a:off x="4221410" y="5159956"/>
            <a:ext cx="5169336" cy="140660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75438" tIns="37719" rIns="75438" bIns="37719" rtlCol="0">
            <a:normAutofit lnSpcReduction="1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1485" dirty="0"/>
              <a:t>When a client gives an objection a good question should be based around if they are objecting towards cost or benefit? Often times the client may have a minor issue with either of these, and identifying the issue makes it easier to overcome.</a:t>
            </a:r>
          </a:p>
        </p:txBody>
      </p:sp>
      <p:sp>
        <p:nvSpPr>
          <p:cNvPr id="8" name="Text Placeholder 4">
            <a:extLst>
              <a:ext uri="{FF2B5EF4-FFF2-40B4-BE49-F238E27FC236}">
                <a16:creationId xmlns:a16="http://schemas.microsoft.com/office/drawing/2014/main" id="{B8E96507-B4DE-4A30-B739-8309F4739FDD}"/>
              </a:ext>
            </a:extLst>
          </p:cNvPr>
          <p:cNvSpPr txBox="1">
            <a:spLocks/>
          </p:cNvSpPr>
          <p:nvPr/>
        </p:nvSpPr>
        <p:spPr>
          <a:xfrm>
            <a:off x="4221410" y="4836436"/>
            <a:ext cx="5168027" cy="565785"/>
          </a:xfrm>
          <a:prstGeom prst="rect">
            <a:avLst/>
          </a:prstGeom>
        </p:spPr>
        <p:txBody>
          <a:bodyPr vert="horz" lIns="75438" tIns="37719" rIns="75438" bIns="37719"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None/>
            </a:pPr>
            <a:r>
              <a:rPr lang="en-US" sz="1600" b="1" dirty="0">
                <a:solidFill>
                  <a:schemeClr val="accent4"/>
                </a:solidFill>
              </a:rPr>
              <a:t>Solution</a:t>
            </a:r>
          </a:p>
        </p:txBody>
      </p:sp>
    </p:spTree>
    <p:extLst>
      <p:ext uri="{BB962C8B-B14F-4D97-AF65-F5344CB8AC3E}">
        <p14:creationId xmlns:p14="http://schemas.microsoft.com/office/powerpoint/2010/main" val="1902181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C70F-191F-42B7-B70E-0D1A0710CD3A}"/>
              </a:ext>
            </a:extLst>
          </p:cNvPr>
          <p:cNvSpPr>
            <a:spLocks noGrp="1"/>
          </p:cNvSpPr>
          <p:nvPr>
            <p:ph type="title"/>
          </p:nvPr>
        </p:nvSpPr>
        <p:spPr/>
        <p:txBody>
          <a:bodyPr>
            <a:normAutofit/>
          </a:bodyPr>
          <a:lstStyle/>
          <a:p>
            <a:r>
              <a:rPr lang="en-US" dirty="0">
                <a:solidFill>
                  <a:schemeClr val="accent5"/>
                </a:solidFill>
              </a:rPr>
              <a:t>“I Want To Think About It”</a:t>
            </a:r>
          </a:p>
        </p:txBody>
      </p:sp>
      <p:sp>
        <p:nvSpPr>
          <p:cNvPr id="3" name="Content Placeholder 2">
            <a:extLst>
              <a:ext uri="{FF2B5EF4-FFF2-40B4-BE49-F238E27FC236}">
                <a16:creationId xmlns:a16="http://schemas.microsoft.com/office/drawing/2014/main" id="{8E107D91-1A19-47FA-8F59-DCBD9D0924D3}"/>
              </a:ext>
            </a:extLst>
          </p:cNvPr>
          <p:cNvSpPr>
            <a:spLocks noGrp="1"/>
          </p:cNvSpPr>
          <p:nvPr>
            <p:ph idx="1"/>
          </p:nvPr>
        </p:nvSpPr>
        <p:spPr>
          <a:xfrm>
            <a:off x="952838" y="4238669"/>
            <a:ext cx="7228165" cy="2606451"/>
          </a:xfrm>
        </p:spPr>
        <p:txBody>
          <a:bodyPr>
            <a:noAutofit/>
          </a:bodyPr>
          <a:lstStyle/>
          <a:p>
            <a:r>
              <a:rPr lang="en-US" sz="1200" dirty="0"/>
              <a:t>Agent- “ I am glad you like it, however this is a plan that requires you to qualify for the coverage. At this point I am not sure you are able to purchase this plan.”</a:t>
            </a:r>
          </a:p>
          <a:p>
            <a:r>
              <a:rPr lang="en-US" sz="1200" dirty="0"/>
              <a:t>Prospect- “ How do I qualify?” </a:t>
            </a:r>
          </a:p>
          <a:p>
            <a:r>
              <a:rPr lang="en-US" sz="1200" dirty="0"/>
              <a:t>Agent- “ I am able to do a medical questionnaire, with a handful of questions for you to answer. Once we establish if you are qualified, we can see which effective date you prefer.”</a:t>
            </a:r>
          </a:p>
          <a:p>
            <a:r>
              <a:rPr lang="en-US" sz="1200" dirty="0"/>
              <a:t>Prospect- “Sounds good, can we do that?”</a:t>
            </a:r>
          </a:p>
          <a:p>
            <a:r>
              <a:rPr lang="en-US" sz="1200" dirty="0"/>
              <a:t>Agent- “Absolutely”</a:t>
            </a:r>
          </a:p>
          <a:p>
            <a:r>
              <a:rPr lang="en-US" sz="1200" dirty="0"/>
              <a:t>Proceed to application</a:t>
            </a:r>
          </a:p>
        </p:txBody>
      </p:sp>
      <p:sp>
        <p:nvSpPr>
          <p:cNvPr id="4" name="TextBox 3">
            <a:extLst>
              <a:ext uri="{FF2B5EF4-FFF2-40B4-BE49-F238E27FC236}">
                <a16:creationId xmlns:a16="http://schemas.microsoft.com/office/drawing/2014/main" id="{194F642F-59B4-43F1-8D79-211B188CD692}"/>
              </a:ext>
            </a:extLst>
          </p:cNvPr>
          <p:cNvSpPr txBox="1"/>
          <p:nvPr/>
        </p:nvSpPr>
        <p:spPr>
          <a:xfrm>
            <a:off x="684465" y="1855227"/>
            <a:ext cx="2886658" cy="369332"/>
          </a:xfrm>
          <a:prstGeom prst="rect">
            <a:avLst/>
          </a:prstGeom>
          <a:noFill/>
        </p:spPr>
        <p:txBody>
          <a:bodyPr wrap="square" rtlCol="0">
            <a:spAutoFit/>
          </a:bodyPr>
          <a:lstStyle/>
          <a:p>
            <a:pPr algn="ctr"/>
            <a:r>
              <a:rPr lang="en-US" dirty="0">
                <a:solidFill>
                  <a:schemeClr val="accent5"/>
                </a:solidFill>
              </a:rPr>
              <a:t>Closing</a:t>
            </a:r>
            <a:r>
              <a:rPr lang="en-US" sz="1485" dirty="0">
                <a:solidFill>
                  <a:schemeClr val="accent5"/>
                </a:solidFill>
              </a:rPr>
              <a:t> Techniques</a:t>
            </a:r>
          </a:p>
        </p:txBody>
      </p:sp>
      <p:sp>
        <p:nvSpPr>
          <p:cNvPr id="6" name="TextBox 5">
            <a:extLst>
              <a:ext uri="{FF2B5EF4-FFF2-40B4-BE49-F238E27FC236}">
                <a16:creationId xmlns:a16="http://schemas.microsoft.com/office/drawing/2014/main" id="{C24594AF-13C8-4B43-885D-92098D8FA3BC}"/>
              </a:ext>
            </a:extLst>
          </p:cNvPr>
          <p:cNvSpPr txBox="1"/>
          <p:nvPr/>
        </p:nvSpPr>
        <p:spPr>
          <a:xfrm>
            <a:off x="952838" y="2747636"/>
            <a:ext cx="7228165" cy="1260345"/>
          </a:xfrm>
          <a:prstGeom prst="rect">
            <a:avLst/>
          </a:prstGeom>
          <a:noFill/>
        </p:spPr>
        <p:txBody>
          <a:bodyPr wrap="square" rtlCol="0">
            <a:spAutoFit/>
          </a:bodyPr>
          <a:lstStyle/>
          <a:p>
            <a:r>
              <a:rPr lang="en-US" b="1" dirty="0">
                <a:solidFill>
                  <a:schemeClr val="tx2"/>
                </a:solidFill>
              </a:rPr>
              <a:t>“</a:t>
            </a:r>
            <a:r>
              <a:rPr lang="en-US" b="1" u="sng" dirty="0">
                <a:solidFill>
                  <a:schemeClr val="tx2"/>
                </a:solidFill>
              </a:rPr>
              <a:t>Qualify” Close</a:t>
            </a:r>
          </a:p>
          <a:p>
            <a:endParaRPr lang="en-US" sz="990" dirty="0"/>
          </a:p>
          <a:p>
            <a:r>
              <a:rPr lang="en-US" sz="1200" dirty="0"/>
              <a:t>Some plans require a medical questionnaire to be completed at the time of application, to see if the customer has any conditions that would exclude them from coverage. Crating an unknown to IF the client can buy or not, makes them want to go to the next step, which is to see if they qualify.</a:t>
            </a:r>
          </a:p>
        </p:txBody>
      </p:sp>
    </p:spTree>
    <p:extLst>
      <p:ext uri="{BB962C8B-B14F-4D97-AF65-F5344CB8AC3E}">
        <p14:creationId xmlns:p14="http://schemas.microsoft.com/office/powerpoint/2010/main" val="1576897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C70F-191F-42B7-B70E-0D1A0710CD3A}"/>
              </a:ext>
            </a:extLst>
          </p:cNvPr>
          <p:cNvSpPr>
            <a:spLocks noGrp="1"/>
          </p:cNvSpPr>
          <p:nvPr>
            <p:ph type="title"/>
          </p:nvPr>
        </p:nvSpPr>
        <p:spPr/>
        <p:txBody>
          <a:bodyPr>
            <a:normAutofit/>
          </a:bodyPr>
          <a:lstStyle/>
          <a:p>
            <a:r>
              <a:rPr lang="en-US" dirty="0">
                <a:solidFill>
                  <a:schemeClr val="accent5"/>
                </a:solidFill>
              </a:rPr>
              <a:t>“I Want To Think About It”</a:t>
            </a:r>
          </a:p>
        </p:txBody>
      </p:sp>
      <p:sp>
        <p:nvSpPr>
          <p:cNvPr id="3" name="Content Placeholder 2">
            <a:extLst>
              <a:ext uri="{FF2B5EF4-FFF2-40B4-BE49-F238E27FC236}">
                <a16:creationId xmlns:a16="http://schemas.microsoft.com/office/drawing/2014/main" id="{8E107D91-1A19-47FA-8F59-DCBD9D0924D3}"/>
              </a:ext>
            </a:extLst>
          </p:cNvPr>
          <p:cNvSpPr>
            <a:spLocks noGrp="1"/>
          </p:cNvSpPr>
          <p:nvPr>
            <p:ph idx="1"/>
          </p:nvPr>
        </p:nvSpPr>
        <p:spPr>
          <a:xfrm>
            <a:off x="953086" y="3174642"/>
            <a:ext cx="6977521" cy="3647798"/>
          </a:xfrm>
        </p:spPr>
        <p:txBody>
          <a:bodyPr/>
          <a:lstStyle/>
          <a:p>
            <a:r>
              <a:rPr lang="en-US" dirty="0"/>
              <a:t>“That’s great, when you say think about it, are you thinking about the price or the benefits?”</a:t>
            </a:r>
          </a:p>
          <a:p>
            <a:pPr>
              <a:buFont typeface="Wingdings" panose="05000000000000000000" pitchFamily="2" charset="2"/>
              <a:buChar char="q"/>
            </a:pPr>
            <a:r>
              <a:rPr lang="en-US" dirty="0"/>
              <a:t>If they are benefit conscious, and the plan you were pitching was not enough, this could allow you to redo the process, and look into something more comprehensive.</a:t>
            </a:r>
          </a:p>
          <a:p>
            <a:pPr>
              <a:buFont typeface="Wingdings" panose="05000000000000000000" pitchFamily="2" charset="2"/>
              <a:buChar char="q"/>
            </a:pPr>
            <a:r>
              <a:rPr lang="en-US" dirty="0"/>
              <a:t>If the price was too high, they will say it was too much, and now you can look into lower cost options.</a:t>
            </a:r>
          </a:p>
        </p:txBody>
      </p:sp>
      <p:sp>
        <p:nvSpPr>
          <p:cNvPr id="4" name="TextBox 3">
            <a:extLst>
              <a:ext uri="{FF2B5EF4-FFF2-40B4-BE49-F238E27FC236}">
                <a16:creationId xmlns:a16="http://schemas.microsoft.com/office/drawing/2014/main" id="{194F642F-59B4-43F1-8D79-211B188CD692}"/>
              </a:ext>
            </a:extLst>
          </p:cNvPr>
          <p:cNvSpPr txBox="1"/>
          <p:nvPr/>
        </p:nvSpPr>
        <p:spPr>
          <a:xfrm>
            <a:off x="666376" y="1856874"/>
            <a:ext cx="2886658" cy="320857"/>
          </a:xfrm>
          <a:prstGeom prst="rect">
            <a:avLst/>
          </a:prstGeom>
          <a:noFill/>
        </p:spPr>
        <p:txBody>
          <a:bodyPr wrap="square" rtlCol="0">
            <a:spAutoFit/>
          </a:bodyPr>
          <a:lstStyle/>
          <a:p>
            <a:pPr algn="ctr"/>
            <a:r>
              <a:rPr lang="en-US" sz="1485" dirty="0">
                <a:solidFill>
                  <a:schemeClr val="accent5"/>
                </a:solidFill>
              </a:rPr>
              <a:t>Closing Techniques</a:t>
            </a:r>
          </a:p>
        </p:txBody>
      </p:sp>
    </p:spTree>
    <p:extLst>
      <p:ext uri="{BB962C8B-B14F-4D97-AF65-F5344CB8AC3E}">
        <p14:creationId xmlns:p14="http://schemas.microsoft.com/office/powerpoint/2010/main" val="3250889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4E87B50C-BA86-4F51-A3E5-EE1354FCE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Freeform 5">
            <a:extLst>
              <a:ext uri="{FF2B5EF4-FFF2-40B4-BE49-F238E27FC236}">
                <a16:creationId xmlns:a16="http://schemas.microsoft.com/office/drawing/2014/main" id="{E7DC5BDA-5569-44D1-B022-C75E74FC5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899"/>
            <a:ext cx="10058400" cy="7770602"/>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sp>
        <p:nvSpPr>
          <p:cNvPr id="2" name="Title 1">
            <a:extLst>
              <a:ext uri="{FF2B5EF4-FFF2-40B4-BE49-F238E27FC236}">
                <a16:creationId xmlns:a16="http://schemas.microsoft.com/office/drawing/2014/main" id="{E7C19928-7B52-411D-8FC0-81B2990A001C}"/>
              </a:ext>
            </a:extLst>
          </p:cNvPr>
          <p:cNvSpPr>
            <a:spLocks noGrp="1"/>
          </p:cNvSpPr>
          <p:nvPr>
            <p:ph type="title"/>
          </p:nvPr>
        </p:nvSpPr>
        <p:spPr>
          <a:xfrm>
            <a:off x="952836" y="1103490"/>
            <a:ext cx="7228165" cy="801226"/>
          </a:xfrm>
        </p:spPr>
        <p:txBody>
          <a:bodyPr>
            <a:normAutofit/>
          </a:bodyPr>
          <a:lstStyle/>
          <a:p>
            <a:r>
              <a:rPr lang="en-US">
                <a:solidFill>
                  <a:srgbClr val="FFFFFF"/>
                </a:solidFill>
              </a:rPr>
              <a:t>CORE PRODUCTS</a:t>
            </a:r>
          </a:p>
        </p:txBody>
      </p:sp>
      <p:sp>
        <p:nvSpPr>
          <p:cNvPr id="55" name="Rectangle 54">
            <a:extLst>
              <a:ext uri="{FF2B5EF4-FFF2-40B4-BE49-F238E27FC236}">
                <a16:creationId xmlns:a16="http://schemas.microsoft.com/office/drawing/2014/main" id="{D0125878-85CE-4A00-BA94-36987E341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1194" y="0"/>
            <a:ext cx="565785" cy="1295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7" name="Content Placeholder 2"/>
          <p:cNvGraphicFramePr>
            <a:graphicFrameLocks noGrp="1"/>
          </p:cNvGraphicFramePr>
          <p:nvPr>
            <p:ph idx="1"/>
            <p:extLst>
              <p:ext uri="{D42A27DB-BD31-4B8C-83A1-F6EECF244321}">
                <p14:modId xmlns:p14="http://schemas.microsoft.com/office/powerpoint/2010/main" val="4097177153"/>
              </p:ext>
            </p:extLst>
          </p:nvPr>
        </p:nvGraphicFramePr>
        <p:xfrm>
          <a:off x="1061720" y="2633980"/>
          <a:ext cx="7940941" cy="3879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6458750"/>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C70F-191F-42B7-B70E-0D1A0710CD3A}"/>
              </a:ext>
            </a:extLst>
          </p:cNvPr>
          <p:cNvSpPr>
            <a:spLocks noGrp="1"/>
          </p:cNvSpPr>
          <p:nvPr>
            <p:ph type="title"/>
          </p:nvPr>
        </p:nvSpPr>
        <p:spPr>
          <a:xfrm>
            <a:off x="953085" y="896167"/>
            <a:ext cx="6977522" cy="804514"/>
          </a:xfrm>
        </p:spPr>
        <p:txBody>
          <a:bodyPr>
            <a:normAutofit/>
          </a:bodyPr>
          <a:lstStyle/>
          <a:p>
            <a:r>
              <a:rPr lang="en-US" dirty="0">
                <a:solidFill>
                  <a:schemeClr val="accent5"/>
                </a:solidFill>
              </a:rPr>
              <a:t>“Can you send it to me?”</a:t>
            </a:r>
          </a:p>
        </p:txBody>
      </p:sp>
      <p:sp>
        <p:nvSpPr>
          <p:cNvPr id="3" name="Content Placeholder 2">
            <a:extLst>
              <a:ext uri="{FF2B5EF4-FFF2-40B4-BE49-F238E27FC236}">
                <a16:creationId xmlns:a16="http://schemas.microsoft.com/office/drawing/2014/main" id="{8E107D91-1A19-47FA-8F59-DCBD9D0924D3}"/>
              </a:ext>
            </a:extLst>
          </p:cNvPr>
          <p:cNvSpPr>
            <a:spLocks noGrp="1"/>
          </p:cNvSpPr>
          <p:nvPr>
            <p:ph idx="1"/>
          </p:nvPr>
        </p:nvSpPr>
        <p:spPr>
          <a:xfrm>
            <a:off x="953086" y="2821094"/>
            <a:ext cx="6977521" cy="3592586"/>
          </a:xfrm>
        </p:spPr>
        <p:txBody>
          <a:bodyPr>
            <a:normAutofit fontScale="92500" lnSpcReduction="20000"/>
          </a:bodyPr>
          <a:lstStyle/>
          <a:p>
            <a:r>
              <a:rPr lang="en-US" dirty="0"/>
              <a:t>Agent- “Absolutely, the way that the plan works is, I send a link to your smartphone or email, you will review the disclosures and sign off on your plan online. It typically takes around 7-10 business days from your effective date to receive your cards in the mail, however you can obtain temporary cards through your account online with the carrier.</a:t>
            </a:r>
          </a:p>
          <a:p>
            <a:r>
              <a:rPr lang="en-US" dirty="0"/>
              <a:t>Prospect- “ Ok, what do I need to do?”</a:t>
            </a:r>
          </a:p>
          <a:p>
            <a:r>
              <a:rPr lang="en-US" dirty="0"/>
              <a:t>Agent- “I will verify the information I already have, and we can proceed with the next step”.</a:t>
            </a:r>
          </a:p>
          <a:p>
            <a:r>
              <a:rPr lang="en-US" dirty="0"/>
              <a:t>Prospect- “Sounds good”</a:t>
            </a:r>
          </a:p>
          <a:p>
            <a:r>
              <a:rPr lang="en-US" dirty="0"/>
              <a:t>Proceed to application</a:t>
            </a:r>
          </a:p>
        </p:txBody>
      </p:sp>
      <p:sp>
        <p:nvSpPr>
          <p:cNvPr id="4" name="TextBox 3">
            <a:extLst>
              <a:ext uri="{FF2B5EF4-FFF2-40B4-BE49-F238E27FC236}">
                <a16:creationId xmlns:a16="http://schemas.microsoft.com/office/drawing/2014/main" id="{194F642F-59B4-43F1-8D79-211B188CD692}"/>
              </a:ext>
            </a:extLst>
          </p:cNvPr>
          <p:cNvSpPr txBox="1"/>
          <p:nvPr/>
        </p:nvSpPr>
        <p:spPr>
          <a:xfrm>
            <a:off x="626800" y="1700681"/>
            <a:ext cx="2886658" cy="320857"/>
          </a:xfrm>
          <a:prstGeom prst="rect">
            <a:avLst/>
          </a:prstGeom>
          <a:noFill/>
        </p:spPr>
        <p:txBody>
          <a:bodyPr wrap="square" rtlCol="0">
            <a:spAutoFit/>
          </a:bodyPr>
          <a:lstStyle/>
          <a:p>
            <a:pPr algn="ctr"/>
            <a:r>
              <a:rPr lang="en-US" sz="1485" dirty="0">
                <a:solidFill>
                  <a:schemeClr val="accent5"/>
                </a:solidFill>
              </a:rPr>
              <a:t>Closing Techniques</a:t>
            </a:r>
          </a:p>
        </p:txBody>
      </p:sp>
    </p:spTree>
    <p:extLst>
      <p:ext uri="{BB962C8B-B14F-4D97-AF65-F5344CB8AC3E}">
        <p14:creationId xmlns:p14="http://schemas.microsoft.com/office/powerpoint/2010/main" val="3625283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C70F-191F-42B7-B70E-0D1A0710CD3A}"/>
              </a:ext>
            </a:extLst>
          </p:cNvPr>
          <p:cNvSpPr>
            <a:spLocks noGrp="1"/>
          </p:cNvSpPr>
          <p:nvPr>
            <p:ph type="title"/>
          </p:nvPr>
        </p:nvSpPr>
        <p:spPr/>
        <p:txBody>
          <a:bodyPr>
            <a:normAutofit/>
          </a:bodyPr>
          <a:lstStyle/>
          <a:p>
            <a:r>
              <a:rPr lang="en-US" dirty="0">
                <a:solidFill>
                  <a:schemeClr val="accent5"/>
                </a:solidFill>
              </a:rPr>
              <a:t>“Can you send it to me?”</a:t>
            </a:r>
          </a:p>
        </p:txBody>
      </p:sp>
      <p:sp>
        <p:nvSpPr>
          <p:cNvPr id="3" name="Content Placeholder 2">
            <a:extLst>
              <a:ext uri="{FF2B5EF4-FFF2-40B4-BE49-F238E27FC236}">
                <a16:creationId xmlns:a16="http://schemas.microsoft.com/office/drawing/2014/main" id="{8E107D91-1A19-47FA-8F59-DCBD9D0924D3}"/>
              </a:ext>
            </a:extLst>
          </p:cNvPr>
          <p:cNvSpPr>
            <a:spLocks noGrp="1"/>
          </p:cNvSpPr>
          <p:nvPr>
            <p:ph idx="1"/>
          </p:nvPr>
        </p:nvSpPr>
        <p:spPr>
          <a:xfrm>
            <a:off x="952836" y="3341225"/>
            <a:ext cx="7228165" cy="3020938"/>
          </a:xfrm>
        </p:spPr>
        <p:txBody>
          <a:bodyPr>
            <a:normAutofit fontScale="85000" lnSpcReduction="20000"/>
          </a:bodyPr>
          <a:lstStyle/>
          <a:p>
            <a:r>
              <a:rPr lang="en-US" dirty="0"/>
              <a:t>“Actually the good thing about working with a licensed agent is- we can narrow down plan options from multiple carriers, all over the phone at no cost to you. There may be information you can see online that will give you what you need, but if you are looking for a policy that has real medical benefits, I can help…..</a:t>
            </a:r>
          </a:p>
          <a:p>
            <a:r>
              <a:rPr lang="en-US" dirty="0"/>
              <a:t>If they are serious, they will appreciate working with a professional. If not they will press the “send it to me” subject over, and over. Be careful of who you send quotes to, some really do need to show a spouse, or dependent. However, most people are not looking over material or quotes and calling the same agency who “sent it”, Back to apply.</a:t>
            </a:r>
          </a:p>
        </p:txBody>
      </p:sp>
      <p:sp>
        <p:nvSpPr>
          <p:cNvPr id="4" name="TextBox 3">
            <a:extLst>
              <a:ext uri="{FF2B5EF4-FFF2-40B4-BE49-F238E27FC236}">
                <a16:creationId xmlns:a16="http://schemas.microsoft.com/office/drawing/2014/main" id="{194F642F-59B4-43F1-8D79-211B188CD692}"/>
              </a:ext>
            </a:extLst>
          </p:cNvPr>
          <p:cNvSpPr txBox="1"/>
          <p:nvPr/>
        </p:nvSpPr>
        <p:spPr>
          <a:xfrm>
            <a:off x="579609" y="1855227"/>
            <a:ext cx="2886658" cy="320857"/>
          </a:xfrm>
          <a:prstGeom prst="rect">
            <a:avLst/>
          </a:prstGeom>
          <a:noFill/>
        </p:spPr>
        <p:txBody>
          <a:bodyPr wrap="square" rtlCol="0">
            <a:spAutoFit/>
          </a:bodyPr>
          <a:lstStyle/>
          <a:p>
            <a:pPr algn="ctr"/>
            <a:r>
              <a:rPr lang="en-US" sz="1485" dirty="0">
                <a:solidFill>
                  <a:schemeClr val="accent5"/>
                </a:solidFill>
              </a:rPr>
              <a:t>Closing Techniques</a:t>
            </a:r>
          </a:p>
        </p:txBody>
      </p:sp>
    </p:spTree>
    <p:extLst>
      <p:ext uri="{BB962C8B-B14F-4D97-AF65-F5344CB8AC3E}">
        <p14:creationId xmlns:p14="http://schemas.microsoft.com/office/powerpoint/2010/main" val="2767899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44B2-858E-4C61-A740-4D1A23A2F8EC}"/>
              </a:ext>
            </a:extLst>
          </p:cNvPr>
          <p:cNvSpPr>
            <a:spLocks noGrp="1"/>
          </p:cNvSpPr>
          <p:nvPr>
            <p:ph type="title"/>
          </p:nvPr>
        </p:nvSpPr>
        <p:spPr/>
        <p:txBody>
          <a:bodyPr/>
          <a:lstStyle/>
          <a:p>
            <a:r>
              <a:rPr lang="en-US" sz="2400" dirty="0">
                <a:solidFill>
                  <a:schemeClr val="accent4"/>
                </a:solidFill>
              </a:rPr>
              <a:t>“I need to see something first before I buy”</a:t>
            </a:r>
          </a:p>
        </p:txBody>
      </p:sp>
      <p:sp>
        <p:nvSpPr>
          <p:cNvPr id="3" name="Content Placeholder 2">
            <a:extLst>
              <a:ext uri="{FF2B5EF4-FFF2-40B4-BE49-F238E27FC236}">
                <a16:creationId xmlns:a16="http://schemas.microsoft.com/office/drawing/2014/main" id="{1961848D-3489-45C3-8CA0-3F79731BC8A5}"/>
              </a:ext>
            </a:extLst>
          </p:cNvPr>
          <p:cNvSpPr>
            <a:spLocks noGrp="1"/>
          </p:cNvSpPr>
          <p:nvPr>
            <p:ph idx="1"/>
          </p:nvPr>
        </p:nvSpPr>
        <p:spPr/>
        <p:txBody>
          <a:bodyPr>
            <a:normAutofit fontScale="92500"/>
          </a:bodyPr>
          <a:lstStyle/>
          <a:p>
            <a:r>
              <a:rPr lang="en-US" dirty="0"/>
              <a:t>“ No problem sir, you mentioned earlier that you were in front of your computer. Please pull up your email account and let me know when you receive my email. (If you are going to send anything, you should do it while they are on the phone. This guarantees they received it and some people just want to see that you are from a legit company, remember we are selling over the phone!)</a:t>
            </a:r>
          </a:p>
          <a:p>
            <a:r>
              <a:rPr lang="en-US" dirty="0"/>
              <a:t>After reviewing the quote with the customer, and answering their questions, you have a high percentage to get the sale right away. Sending a quote to a customer </a:t>
            </a:r>
            <a:r>
              <a:rPr lang="en-US" u="sng" dirty="0"/>
              <a:t>SHOULD NOT</a:t>
            </a:r>
            <a:r>
              <a:rPr lang="en-US" dirty="0"/>
              <a:t> be habit, but for those tougher customers, this strategy allows a little give and take to create more sales opportunities.</a:t>
            </a:r>
          </a:p>
        </p:txBody>
      </p:sp>
      <p:sp>
        <p:nvSpPr>
          <p:cNvPr id="4" name="Rectangle 3">
            <a:extLst>
              <a:ext uri="{FF2B5EF4-FFF2-40B4-BE49-F238E27FC236}">
                <a16:creationId xmlns:a16="http://schemas.microsoft.com/office/drawing/2014/main" id="{7E377641-3720-43A2-868D-80F6E2D2D11D}"/>
              </a:ext>
            </a:extLst>
          </p:cNvPr>
          <p:cNvSpPr/>
          <p:nvPr/>
        </p:nvSpPr>
        <p:spPr>
          <a:xfrm>
            <a:off x="1062543" y="1855227"/>
            <a:ext cx="1952779" cy="320857"/>
          </a:xfrm>
          <a:prstGeom prst="rect">
            <a:avLst/>
          </a:prstGeom>
        </p:spPr>
        <p:txBody>
          <a:bodyPr wrap="none">
            <a:spAutoFit/>
          </a:bodyPr>
          <a:lstStyle/>
          <a:p>
            <a:pPr algn="ctr"/>
            <a:r>
              <a:rPr lang="en-US" sz="1485" dirty="0">
                <a:solidFill>
                  <a:schemeClr val="accent5"/>
                </a:solidFill>
              </a:rPr>
              <a:t>Closing Techniques</a:t>
            </a:r>
          </a:p>
        </p:txBody>
      </p:sp>
    </p:spTree>
    <p:extLst>
      <p:ext uri="{BB962C8B-B14F-4D97-AF65-F5344CB8AC3E}">
        <p14:creationId xmlns:p14="http://schemas.microsoft.com/office/powerpoint/2010/main" val="3053536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56899-AB4F-415F-92C3-E0AABB146FB6}"/>
              </a:ext>
            </a:extLst>
          </p:cNvPr>
          <p:cNvSpPr>
            <a:spLocks noGrp="1"/>
          </p:cNvSpPr>
          <p:nvPr>
            <p:ph type="ctrTitle"/>
          </p:nvPr>
        </p:nvSpPr>
        <p:spPr>
          <a:xfrm>
            <a:off x="1446018" y="2128343"/>
            <a:ext cx="7160930" cy="1644700"/>
          </a:xfrm>
        </p:spPr>
        <p:txBody>
          <a:bodyPr>
            <a:normAutofit fontScale="90000"/>
          </a:bodyPr>
          <a:lstStyle/>
          <a:p>
            <a:r>
              <a:rPr lang="en-US" dirty="0"/>
              <a:t>Before you take a lead</a:t>
            </a:r>
          </a:p>
        </p:txBody>
      </p:sp>
      <p:sp>
        <p:nvSpPr>
          <p:cNvPr id="3" name="Subtitle 2">
            <a:extLst>
              <a:ext uri="{FF2B5EF4-FFF2-40B4-BE49-F238E27FC236}">
                <a16:creationId xmlns:a16="http://schemas.microsoft.com/office/drawing/2014/main" id="{A0A31DDB-762C-4CBD-8EC0-C585F37D6769}"/>
              </a:ext>
            </a:extLst>
          </p:cNvPr>
          <p:cNvSpPr>
            <a:spLocks noGrp="1"/>
          </p:cNvSpPr>
          <p:nvPr>
            <p:ph type="subTitle" idx="1"/>
          </p:nvPr>
        </p:nvSpPr>
        <p:spPr>
          <a:xfrm>
            <a:off x="1451371" y="3999358"/>
            <a:ext cx="7155577" cy="1091134"/>
          </a:xfrm>
        </p:spPr>
        <p:txBody>
          <a:bodyPr>
            <a:normAutofit/>
          </a:bodyPr>
          <a:lstStyle/>
          <a:p>
            <a:r>
              <a:rPr lang="en-US" sz="2310" dirty="0"/>
              <a:t>you MUST know how to explain the following….</a:t>
            </a:r>
          </a:p>
        </p:txBody>
      </p:sp>
    </p:spTree>
    <p:extLst>
      <p:ext uri="{BB962C8B-B14F-4D97-AF65-F5344CB8AC3E}">
        <p14:creationId xmlns:p14="http://schemas.microsoft.com/office/powerpoint/2010/main" val="2411601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C9D6B-4CE0-4D88-8D15-21D971B429B8}"/>
              </a:ext>
            </a:extLst>
          </p:cNvPr>
          <p:cNvSpPr>
            <a:spLocks noGrp="1"/>
          </p:cNvSpPr>
          <p:nvPr>
            <p:ph type="title"/>
          </p:nvPr>
        </p:nvSpPr>
        <p:spPr>
          <a:xfrm>
            <a:off x="782473" y="1876701"/>
            <a:ext cx="2888488" cy="1009221"/>
          </a:xfrm>
        </p:spPr>
        <p:txBody>
          <a:bodyPr/>
          <a:lstStyle/>
          <a:p>
            <a:r>
              <a:rPr lang="en-US" sz="2400" dirty="0"/>
              <a:t>Dr.’s and Networks</a:t>
            </a:r>
          </a:p>
        </p:txBody>
      </p:sp>
      <p:sp>
        <p:nvSpPr>
          <p:cNvPr id="3" name="Content Placeholder 2">
            <a:extLst>
              <a:ext uri="{FF2B5EF4-FFF2-40B4-BE49-F238E27FC236}">
                <a16:creationId xmlns:a16="http://schemas.microsoft.com/office/drawing/2014/main" id="{771B2425-6982-4972-A021-0141CD3A8572}"/>
              </a:ext>
            </a:extLst>
          </p:cNvPr>
          <p:cNvSpPr>
            <a:spLocks noGrp="1"/>
          </p:cNvSpPr>
          <p:nvPr>
            <p:ph idx="1"/>
          </p:nvPr>
        </p:nvSpPr>
        <p:spPr/>
        <p:txBody>
          <a:bodyPr>
            <a:normAutofit fontScale="92500"/>
          </a:bodyPr>
          <a:lstStyle/>
          <a:p>
            <a:r>
              <a:rPr lang="en-US" dirty="0"/>
              <a:t>Your client is purchasing a plan to use at the dr. office. Reviewing how a dr. visit and their network functions is necessary, so your client isn’t caught off guard when using their plan.  If they understand how much they will pay and how the dr. visit works, they will feel much more comfortable with their purchase.</a:t>
            </a:r>
          </a:p>
          <a:p>
            <a:pPr marL="0" indent="0" algn="ctr">
              <a:buNone/>
            </a:pPr>
            <a:r>
              <a:rPr lang="en-US" u="sng" dirty="0">
                <a:solidFill>
                  <a:srgbClr val="FF0000"/>
                </a:solidFill>
              </a:rPr>
              <a:t>THE NETWORK</a:t>
            </a:r>
          </a:p>
          <a:p>
            <a:pPr marL="0" indent="0" algn="ctr">
              <a:buNone/>
            </a:pPr>
            <a:r>
              <a:rPr lang="en-US" sz="1320" dirty="0"/>
              <a:t>Networks are a powerful tool when purchasing a plan (especially a PPO), because they will give your client savings immediately, prior to the insurance plan kicking in. On average, PPO networks will save your client 40-60% on their medical procedures, before a deductible is met OR the plan pays their indemnity portion towards a service.</a:t>
            </a:r>
          </a:p>
          <a:p>
            <a:endParaRPr lang="en-US" u="sng" dirty="0"/>
          </a:p>
        </p:txBody>
      </p:sp>
      <p:sp>
        <p:nvSpPr>
          <p:cNvPr id="4" name="Text Placeholder 3">
            <a:extLst>
              <a:ext uri="{FF2B5EF4-FFF2-40B4-BE49-F238E27FC236}">
                <a16:creationId xmlns:a16="http://schemas.microsoft.com/office/drawing/2014/main" id="{99A219FB-A9BE-4BAF-8FDC-C227066DBE08}"/>
              </a:ext>
            </a:extLst>
          </p:cNvPr>
          <p:cNvSpPr>
            <a:spLocks noGrp="1"/>
          </p:cNvSpPr>
          <p:nvPr>
            <p:ph type="body" sz="half" idx="2"/>
          </p:nvPr>
        </p:nvSpPr>
        <p:spPr>
          <a:xfrm>
            <a:off x="727771" y="3336802"/>
            <a:ext cx="2888488" cy="1007460"/>
          </a:xfrm>
        </p:spPr>
        <p:txBody>
          <a:bodyPr/>
          <a:lstStyle/>
          <a:p>
            <a:r>
              <a:rPr lang="en-US" sz="1485" dirty="0"/>
              <a:t>Important points to incorporate into every presentation.</a:t>
            </a:r>
          </a:p>
          <a:p>
            <a:endParaRPr lang="en-US" dirty="0"/>
          </a:p>
        </p:txBody>
      </p:sp>
    </p:spTree>
    <p:extLst>
      <p:ext uri="{BB962C8B-B14F-4D97-AF65-F5344CB8AC3E}">
        <p14:creationId xmlns:p14="http://schemas.microsoft.com/office/powerpoint/2010/main" val="1420322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4CF0-7609-46F4-A100-A47866B75E92}"/>
              </a:ext>
            </a:extLst>
          </p:cNvPr>
          <p:cNvSpPr>
            <a:spLocks noGrp="1"/>
          </p:cNvSpPr>
          <p:nvPr>
            <p:ph type="title"/>
          </p:nvPr>
        </p:nvSpPr>
        <p:spPr/>
        <p:txBody>
          <a:bodyPr/>
          <a:lstStyle/>
          <a:p>
            <a:r>
              <a:rPr lang="en-US" dirty="0"/>
              <a:t>Network</a:t>
            </a:r>
            <a:br>
              <a:rPr lang="en-US" dirty="0"/>
            </a:br>
            <a:r>
              <a:rPr lang="en-US" dirty="0"/>
              <a:t>HMO vs. PPO</a:t>
            </a:r>
          </a:p>
        </p:txBody>
      </p:sp>
      <p:sp>
        <p:nvSpPr>
          <p:cNvPr id="3" name="Text Placeholder 2">
            <a:extLst>
              <a:ext uri="{FF2B5EF4-FFF2-40B4-BE49-F238E27FC236}">
                <a16:creationId xmlns:a16="http://schemas.microsoft.com/office/drawing/2014/main" id="{044C896C-21EC-45ED-8A26-E9AD9154F0D3}"/>
              </a:ext>
            </a:extLst>
          </p:cNvPr>
          <p:cNvSpPr>
            <a:spLocks noGrp="1"/>
          </p:cNvSpPr>
          <p:nvPr>
            <p:ph type="body" idx="1"/>
          </p:nvPr>
        </p:nvSpPr>
        <p:spPr>
          <a:xfrm>
            <a:off x="953084" y="2569294"/>
            <a:ext cx="4000678" cy="860529"/>
          </a:xfrm>
        </p:spPr>
        <p:txBody>
          <a:bodyPr/>
          <a:lstStyle/>
          <a:p>
            <a:pPr algn="ctr"/>
            <a:r>
              <a:rPr lang="en-US" dirty="0"/>
              <a:t>PPO Network</a:t>
            </a:r>
          </a:p>
        </p:txBody>
      </p:sp>
      <p:sp>
        <p:nvSpPr>
          <p:cNvPr id="4" name="Content Placeholder 3">
            <a:extLst>
              <a:ext uri="{FF2B5EF4-FFF2-40B4-BE49-F238E27FC236}">
                <a16:creationId xmlns:a16="http://schemas.microsoft.com/office/drawing/2014/main" id="{A6ABDFA1-DE4D-4C1E-94E2-E94E65F3AF1E}"/>
              </a:ext>
            </a:extLst>
          </p:cNvPr>
          <p:cNvSpPr>
            <a:spLocks noGrp="1"/>
          </p:cNvSpPr>
          <p:nvPr>
            <p:ph sz="half" idx="2"/>
          </p:nvPr>
        </p:nvSpPr>
        <p:spPr/>
        <p:txBody>
          <a:bodyPr>
            <a:normAutofit fontScale="85000" lnSpcReduction="10000"/>
          </a:bodyPr>
          <a:lstStyle/>
          <a:p>
            <a:r>
              <a:rPr lang="en-US" dirty="0"/>
              <a:t>A “Preferred Provider Organization” is a type of health plan that contracts with medical providers, such as dr.’s and hospitals, to create a network of participating providers. You pay less when you use the providers that belong to the plans network. In most cases the health plan allows you to go out of network, however the customer will pay a higher cost share.</a:t>
            </a:r>
          </a:p>
        </p:txBody>
      </p:sp>
      <p:sp>
        <p:nvSpPr>
          <p:cNvPr id="5" name="Text Placeholder 4">
            <a:extLst>
              <a:ext uri="{FF2B5EF4-FFF2-40B4-BE49-F238E27FC236}">
                <a16:creationId xmlns:a16="http://schemas.microsoft.com/office/drawing/2014/main" id="{F397816A-7250-4BF2-B662-8BFCC6300B56}"/>
              </a:ext>
            </a:extLst>
          </p:cNvPr>
          <p:cNvSpPr>
            <a:spLocks noGrp="1"/>
          </p:cNvSpPr>
          <p:nvPr>
            <p:ph type="body" sz="quarter" idx="3"/>
          </p:nvPr>
        </p:nvSpPr>
        <p:spPr>
          <a:xfrm>
            <a:off x="5029200" y="2492682"/>
            <a:ext cx="4000677" cy="860529"/>
          </a:xfrm>
        </p:spPr>
        <p:txBody>
          <a:bodyPr/>
          <a:lstStyle/>
          <a:p>
            <a:pPr algn="ctr"/>
            <a:r>
              <a:rPr lang="en-US" dirty="0"/>
              <a:t>HMO Network</a:t>
            </a:r>
          </a:p>
        </p:txBody>
      </p:sp>
      <p:sp>
        <p:nvSpPr>
          <p:cNvPr id="6" name="Content Placeholder 5">
            <a:extLst>
              <a:ext uri="{FF2B5EF4-FFF2-40B4-BE49-F238E27FC236}">
                <a16:creationId xmlns:a16="http://schemas.microsoft.com/office/drawing/2014/main" id="{4B7BB416-97AF-40D1-B500-A098D97798E3}"/>
              </a:ext>
            </a:extLst>
          </p:cNvPr>
          <p:cNvSpPr>
            <a:spLocks noGrp="1"/>
          </p:cNvSpPr>
          <p:nvPr>
            <p:ph sz="quarter" idx="4"/>
          </p:nvPr>
        </p:nvSpPr>
        <p:spPr/>
        <p:txBody>
          <a:bodyPr>
            <a:normAutofit fontScale="85000" lnSpcReduction="10000"/>
          </a:bodyPr>
          <a:lstStyle/>
          <a:p>
            <a:r>
              <a:rPr lang="en-US" dirty="0"/>
              <a:t>A “Health Maintenance Organization” requires you to use only the providers inside their specific network. There is NO out of network coverage, UNLESS, the customer is in an emergency situation. HMO networks are typically much smaller than PPO’s and the customer may need to travel to see a physician.</a:t>
            </a:r>
          </a:p>
        </p:txBody>
      </p:sp>
    </p:spTree>
    <p:extLst>
      <p:ext uri="{BB962C8B-B14F-4D97-AF65-F5344CB8AC3E}">
        <p14:creationId xmlns:p14="http://schemas.microsoft.com/office/powerpoint/2010/main" val="301895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C70F-191F-42B7-B70E-0D1A0710CD3A}"/>
              </a:ext>
            </a:extLst>
          </p:cNvPr>
          <p:cNvSpPr>
            <a:spLocks noGrp="1"/>
          </p:cNvSpPr>
          <p:nvPr>
            <p:ph type="title"/>
          </p:nvPr>
        </p:nvSpPr>
        <p:spPr/>
        <p:txBody>
          <a:bodyPr/>
          <a:lstStyle/>
          <a:p>
            <a:r>
              <a:rPr lang="en-US" dirty="0"/>
              <a:t>How will My dr. visit work?</a:t>
            </a:r>
          </a:p>
        </p:txBody>
      </p:sp>
      <p:sp>
        <p:nvSpPr>
          <p:cNvPr id="3" name="Content Placeholder 2">
            <a:extLst>
              <a:ext uri="{FF2B5EF4-FFF2-40B4-BE49-F238E27FC236}">
                <a16:creationId xmlns:a16="http://schemas.microsoft.com/office/drawing/2014/main" id="{8E107D91-1A19-47FA-8F59-DCBD9D0924D3}"/>
              </a:ext>
            </a:extLst>
          </p:cNvPr>
          <p:cNvSpPr>
            <a:spLocks noGrp="1"/>
          </p:cNvSpPr>
          <p:nvPr>
            <p:ph idx="1"/>
          </p:nvPr>
        </p:nvSpPr>
        <p:spPr>
          <a:xfrm>
            <a:off x="952838" y="3103808"/>
            <a:ext cx="7228165" cy="2723882"/>
          </a:xfrm>
        </p:spPr>
        <p:txBody>
          <a:bodyPr>
            <a:normAutofit/>
          </a:bodyPr>
          <a:lstStyle/>
          <a:p>
            <a:r>
              <a:rPr lang="en-US" sz="1800" dirty="0"/>
              <a:t>“Jane, with this plan you will be included in the Multiplan PPO. When using an in Network physician, you will have a Network Savings for your services at the dr. After that, this plan will pay an additional $75 per dr. visit (3 per year). So if your doctor charges around </a:t>
            </a:r>
            <a:r>
              <a:rPr lang="en-US" sz="1800" dirty="0">
                <a:solidFill>
                  <a:srgbClr val="FF0000"/>
                </a:solidFill>
              </a:rPr>
              <a:t>$150 </a:t>
            </a:r>
            <a:r>
              <a:rPr lang="en-US" sz="1800" dirty="0"/>
              <a:t>for a visit, your network may bring that down to </a:t>
            </a:r>
            <a:r>
              <a:rPr lang="en-US" sz="1800" dirty="0">
                <a:solidFill>
                  <a:srgbClr val="00B0F0"/>
                </a:solidFill>
              </a:rPr>
              <a:t>$100</a:t>
            </a:r>
            <a:r>
              <a:rPr lang="en-US" sz="1800" dirty="0"/>
              <a:t>, on top of that your plan pays </a:t>
            </a:r>
            <a:r>
              <a:rPr lang="en-US" sz="1800" dirty="0">
                <a:solidFill>
                  <a:srgbClr val="0070C0"/>
                </a:solidFill>
              </a:rPr>
              <a:t>$75 </a:t>
            </a:r>
            <a:r>
              <a:rPr lang="en-US" sz="1800" dirty="0"/>
              <a:t>per visit, so you would pay </a:t>
            </a:r>
            <a:r>
              <a:rPr lang="en-US" sz="1800" dirty="0">
                <a:solidFill>
                  <a:srgbClr val="92D050"/>
                </a:solidFill>
              </a:rPr>
              <a:t>$25 </a:t>
            </a:r>
            <a:r>
              <a:rPr lang="en-US" sz="1800" dirty="0"/>
              <a:t>in that example, does that make sense?”</a:t>
            </a:r>
          </a:p>
        </p:txBody>
      </p:sp>
    </p:spTree>
    <p:extLst>
      <p:ext uri="{BB962C8B-B14F-4D97-AF65-F5344CB8AC3E}">
        <p14:creationId xmlns:p14="http://schemas.microsoft.com/office/powerpoint/2010/main" val="2249203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0438E-7995-4C85-879A-1187AE12F2DF}"/>
              </a:ext>
            </a:extLst>
          </p:cNvPr>
          <p:cNvSpPr>
            <a:spLocks noGrp="1"/>
          </p:cNvSpPr>
          <p:nvPr>
            <p:ph type="title"/>
          </p:nvPr>
        </p:nvSpPr>
        <p:spPr>
          <a:xfrm>
            <a:off x="666369" y="2995963"/>
            <a:ext cx="2014563" cy="2026565"/>
          </a:xfrm>
        </p:spPr>
        <p:txBody>
          <a:bodyPr>
            <a:normAutofit/>
          </a:bodyPr>
          <a:lstStyle/>
          <a:p>
            <a:pPr algn="l"/>
            <a:r>
              <a:rPr lang="en-US" sz="2800" dirty="0"/>
              <a:t>TAKE NOTES!</a:t>
            </a:r>
          </a:p>
        </p:txBody>
      </p:sp>
      <p:sp>
        <p:nvSpPr>
          <p:cNvPr id="3" name="Content Placeholder 2">
            <a:extLst>
              <a:ext uri="{FF2B5EF4-FFF2-40B4-BE49-F238E27FC236}">
                <a16:creationId xmlns:a16="http://schemas.microsoft.com/office/drawing/2014/main" id="{E4BBDE8B-59BD-481B-A0C3-3B20D5FCDE08}"/>
              </a:ext>
            </a:extLst>
          </p:cNvPr>
          <p:cNvSpPr>
            <a:spLocks noGrp="1"/>
          </p:cNvSpPr>
          <p:nvPr>
            <p:ph idx="1"/>
          </p:nvPr>
        </p:nvSpPr>
        <p:spPr>
          <a:xfrm>
            <a:off x="3685263" y="3377476"/>
            <a:ext cx="5407051" cy="1263538"/>
          </a:xfrm>
        </p:spPr>
        <p:txBody>
          <a:bodyPr>
            <a:normAutofit fontScale="92500" lnSpcReduction="20000"/>
          </a:bodyPr>
          <a:lstStyle/>
          <a:p>
            <a:pPr marL="0" indent="0">
              <a:buNone/>
            </a:pPr>
            <a:r>
              <a:rPr lang="en-US" dirty="0"/>
              <a:t>We often receive calls or call customers back when we miss sales opportunities. It is mandatory that you add notes into our systems so we can be accurate when speaking to prospective clients.</a:t>
            </a:r>
          </a:p>
        </p:txBody>
      </p:sp>
    </p:spTree>
    <p:extLst>
      <p:ext uri="{BB962C8B-B14F-4D97-AF65-F5344CB8AC3E}">
        <p14:creationId xmlns:p14="http://schemas.microsoft.com/office/powerpoint/2010/main" val="1456125412"/>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0438E-7995-4C85-879A-1187AE12F2DF}"/>
              </a:ext>
            </a:extLst>
          </p:cNvPr>
          <p:cNvSpPr>
            <a:spLocks noGrp="1"/>
          </p:cNvSpPr>
          <p:nvPr>
            <p:ph type="title"/>
          </p:nvPr>
        </p:nvSpPr>
        <p:spPr>
          <a:xfrm>
            <a:off x="666369" y="2995963"/>
            <a:ext cx="2014563" cy="2026565"/>
          </a:xfrm>
        </p:spPr>
        <p:txBody>
          <a:bodyPr>
            <a:normAutofit/>
          </a:bodyPr>
          <a:lstStyle/>
          <a:p>
            <a:pPr algn="l"/>
            <a:r>
              <a:rPr lang="en-US" sz="2800" dirty="0"/>
              <a:t>Follow UP!</a:t>
            </a:r>
          </a:p>
        </p:txBody>
      </p:sp>
      <p:sp>
        <p:nvSpPr>
          <p:cNvPr id="3" name="Content Placeholder 2">
            <a:extLst>
              <a:ext uri="{FF2B5EF4-FFF2-40B4-BE49-F238E27FC236}">
                <a16:creationId xmlns:a16="http://schemas.microsoft.com/office/drawing/2014/main" id="{E4BBDE8B-59BD-481B-A0C3-3B20D5FCDE08}"/>
              </a:ext>
            </a:extLst>
          </p:cNvPr>
          <p:cNvSpPr>
            <a:spLocks noGrp="1"/>
          </p:cNvSpPr>
          <p:nvPr>
            <p:ph idx="1"/>
          </p:nvPr>
        </p:nvSpPr>
        <p:spPr>
          <a:xfrm>
            <a:off x="3669381" y="2533328"/>
            <a:ext cx="5407051" cy="2953512"/>
          </a:xfrm>
        </p:spPr>
        <p:txBody>
          <a:bodyPr>
            <a:normAutofit fontScale="85000" lnSpcReduction="20000"/>
          </a:bodyPr>
          <a:lstStyle/>
          <a:p>
            <a:pPr marL="0" indent="0">
              <a:buNone/>
            </a:pPr>
            <a:r>
              <a:rPr lang="en-US" dirty="0"/>
              <a:t>Very rarely do agents achieve their top income level in the insurance business, UNLESS they follow up with their missed sales properly.  It is very important to learn how to use the technology provided, to make sure you are contacting missed sales at least 8-10 times after you received the lead. If you are not making sales on the first call, then you need to re-contact your prospect multiple times in order to maximize your income potential. Remember, these customers are not cold calls, treat each person as if they are looking to buy today, make your follow up urgent and you will see a much higher closing ratio.</a:t>
            </a:r>
          </a:p>
        </p:txBody>
      </p:sp>
    </p:spTree>
    <p:extLst>
      <p:ext uri="{BB962C8B-B14F-4D97-AF65-F5344CB8AC3E}">
        <p14:creationId xmlns:p14="http://schemas.microsoft.com/office/powerpoint/2010/main" val="191310674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96809-445A-439C-9BF1-AE21A0DD6F21}"/>
              </a:ext>
            </a:extLst>
          </p:cNvPr>
          <p:cNvSpPr>
            <a:spLocks noGrp="1"/>
          </p:cNvSpPr>
          <p:nvPr>
            <p:ph type="ctrTitle"/>
          </p:nvPr>
        </p:nvSpPr>
        <p:spPr>
          <a:xfrm>
            <a:off x="2158429" y="2758292"/>
            <a:ext cx="5741543" cy="1371542"/>
          </a:xfrm>
        </p:spPr>
        <p:txBody>
          <a:bodyPr>
            <a:normAutofit/>
          </a:bodyPr>
          <a:lstStyle/>
          <a:p>
            <a:r>
              <a:rPr lang="en-US" sz="3960" dirty="0"/>
              <a:t>ANCILLARY</a:t>
            </a:r>
          </a:p>
        </p:txBody>
      </p:sp>
      <p:sp>
        <p:nvSpPr>
          <p:cNvPr id="3" name="Subtitle 2">
            <a:extLst>
              <a:ext uri="{FF2B5EF4-FFF2-40B4-BE49-F238E27FC236}">
                <a16:creationId xmlns:a16="http://schemas.microsoft.com/office/drawing/2014/main" id="{157338F3-2B84-4C17-B742-280ECDD14B0D}"/>
              </a:ext>
            </a:extLst>
          </p:cNvPr>
          <p:cNvSpPr>
            <a:spLocks noGrp="1"/>
          </p:cNvSpPr>
          <p:nvPr>
            <p:ph type="subTitle" idx="1"/>
          </p:nvPr>
        </p:nvSpPr>
        <p:spPr>
          <a:xfrm>
            <a:off x="2795874" y="4178819"/>
            <a:ext cx="4466653" cy="987292"/>
          </a:xfrm>
        </p:spPr>
        <p:txBody>
          <a:bodyPr>
            <a:normAutofit/>
          </a:bodyPr>
          <a:lstStyle/>
          <a:p>
            <a:r>
              <a:rPr lang="en-US" sz="1650"/>
              <a:t>PRODUCTS</a:t>
            </a:r>
          </a:p>
        </p:txBody>
      </p:sp>
    </p:spTree>
    <p:extLst>
      <p:ext uri="{BB962C8B-B14F-4D97-AF65-F5344CB8AC3E}">
        <p14:creationId xmlns:p14="http://schemas.microsoft.com/office/powerpoint/2010/main" val="2001369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135F-6316-4FE8-8686-055878AB4CA1}"/>
              </a:ext>
            </a:extLst>
          </p:cNvPr>
          <p:cNvSpPr>
            <a:spLocks noGrp="1"/>
          </p:cNvSpPr>
          <p:nvPr>
            <p:ph type="title"/>
          </p:nvPr>
        </p:nvSpPr>
        <p:spPr>
          <a:xfrm>
            <a:off x="1453755" y="1217132"/>
            <a:ext cx="7155577" cy="865380"/>
          </a:xfrm>
        </p:spPr>
        <p:txBody>
          <a:bodyPr>
            <a:normAutofit/>
          </a:bodyPr>
          <a:lstStyle/>
          <a:p>
            <a:r>
              <a:rPr lang="en-US" dirty="0">
                <a:solidFill>
                  <a:schemeClr val="tx1"/>
                </a:solidFill>
              </a:rPr>
              <a:t>Ancillary Products</a:t>
            </a:r>
          </a:p>
        </p:txBody>
      </p:sp>
      <p:graphicFrame>
        <p:nvGraphicFramePr>
          <p:cNvPr id="41" name="Content Placeholder 2"/>
          <p:cNvGraphicFramePr>
            <a:graphicFrameLocks noGrp="1"/>
          </p:cNvGraphicFramePr>
          <p:nvPr>
            <p:ph idx="1"/>
            <p:extLst>
              <p:ext uri="{D42A27DB-BD31-4B8C-83A1-F6EECF244321}">
                <p14:modId xmlns:p14="http://schemas.microsoft.com/office/powerpoint/2010/main" val="3996997784"/>
              </p:ext>
            </p:extLst>
          </p:nvPr>
        </p:nvGraphicFramePr>
        <p:xfrm>
          <a:off x="666371" y="2009526"/>
          <a:ext cx="8725660" cy="4466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9173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ECAF1E58-D170-4EF3-8E1A-992DA3688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Oval 102">
            <a:extLst>
              <a:ext uri="{FF2B5EF4-FFF2-40B4-BE49-F238E27FC236}">
                <a16:creationId xmlns:a16="http://schemas.microsoft.com/office/drawing/2014/main" id="{3EACCB19-3F29-416E-BD93-24BDDE37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22600"/>
            <a:ext cx="3457575" cy="47498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 name="Oval 104">
            <a:extLst>
              <a:ext uri="{FF2B5EF4-FFF2-40B4-BE49-F238E27FC236}">
                <a16:creationId xmlns:a16="http://schemas.microsoft.com/office/drawing/2014/main" id="{39C41423-F9F7-4333-A541-61582D3D2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81680"/>
            <a:ext cx="1948815" cy="267716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7" name="Freeform 5">
            <a:extLst>
              <a:ext uri="{FF2B5EF4-FFF2-40B4-BE49-F238E27FC236}">
                <a16:creationId xmlns:a16="http://schemas.microsoft.com/office/drawing/2014/main" id="{A66DA090-6BD9-45CC-B782-02767069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2082242" y="2137531"/>
            <a:ext cx="3739328" cy="363762"/>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9" name="Rectangle 108">
            <a:extLst>
              <a:ext uri="{FF2B5EF4-FFF2-40B4-BE49-F238E27FC236}">
                <a16:creationId xmlns:a16="http://schemas.microsoft.com/office/drawing/2014/main" id="{BA9F93AF-9489-4B8A-AA6B-1B00D3CA6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713564" y="455787"/>
            <a:ext cx="4995584" cy="68608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1" name="Freeform 5">
            <a:extLst>
              <a:ext uri="{FF2B5EF4-FFF2-40B4-BE49-F238E27FC236}">
                <a16:creationId xmlns:a16="http://schemas.microsoft.com/office/drawing/2014/main" id="{2F459F0B-865B-481D-9AC3-15C76A336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05962" y="3368695"/>
            <a:ext cx="6860826" cy="1035010"/>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3" name="Freeform 5">
            <a:extLst>
              <a:ext uri="{FF2B5EF4-FFF2-40B4-BE49-F238E27FC236}">
                <a16:creationId xmlns:a16="http://schemas.microsoft.com/office/drawing/2014/main" id="{61CDB3A6-B686-4E1D-AD52-3DC038A45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98"/>
            <a:ext cx="10058400" cy="7770602"/>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2945CAE2-A44B-4CCE-98AA-35EDCBA29975}"/>
              </a:ext>
            </a:extLst>
          </p:cNvPr>
          <p:cNvSpPr>
            <a:spLocks noGrp="1"/>
          </p:cNvSpPr>
          <p:nvPr>
            <p:ph type="title"/>
          </p:nvPr>
        </p:nvSpPr>
        <p:spPr>
          <a:xfrm>
            <a:off x="952837" y="1103489"/>
            <a:ext cx="2427324" cy="5478244"/>
          </a:xfrm>
        </p:spPr>
        <p:txBody>
          <a:bodyPr>
            <a:normAutofit/>
          </a:bodyPr>
          <a:lstStyle/>
          <a:p>
            <a:r>
              <a:rPr lang="en-US">
                <a:solidFill>
                  <a:srgbClr val="EBEBEB"/>
                </a:solidFill>
              </a:rPr>
              <a:t>Ancillary Products cont.</a:t>
            </a:r>
          </a:p>
        </p:txBody>
      </p:sp>
      <p:sp>
        <p:nvSpPr>
          <p:cNvPr id="115" name="Rectangle 114">
            <a:extLst>
              <a:ext uri="{FF2B5EF4-FFF2-40B4-BE49-F238E27FC236}">
                <a16:creationId xmlns:a16="http://schemas.microsoft.com/office/drawing/2014/main" id="{3D38E400-4F30-481D-A5DC-5AA21A2CB8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1194" y="0"/>
            <a:ext cx="565785" cy="1295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96" name="Content Placeholder 2"/>
          <p:cNvGraphicFramePr>
            <a:graphicFrameLocks noGrp="1"/>
          </p:cNvGraphicFramePr>
          <p:nvPr>
            <p:ph idx="1"/>
            <p:extLst>
              <p:ext uri="{D42A27DB-BD31-4B8C-83A1-F6EECF244321}">
                <p14:modId xmlns:p14="http://schemas.microsoft.com/office/powerpoint/2010/main" val="3803908768"/>
              </p:ext>
            </p:extLst>
          </p:nvPr>
        </p:nvGraphicFramePr>
        <p:xfrm>
          <a:off x="4285297" y="915776"/>
          <a:ext cx="5272802" cy="5946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6611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2000"/>
                <a:hueMod val="96000"/>
                <a:satMod val="128000"/>
                <a:lumMod val="114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3EF4D6-026A-4D52-B916-967329EE3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5">
            <a:extLst>
              <a:ext uri="{FF2B5EF4-FFF2-40B4-BE49-F238E27FC236}">
                <a16:creationId xmlns:a16="http://schemas.microsoft.com/office/drawing/2014/main" id="{4DB4846F-6AA5-4DB3-9581-D95F22BD56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7005034" y="2037185"/>
            <a:ext cx="2722011" cy="49971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dirty="0"/>
          </a:p>
        </p:txBody>
      </p:sp>
      <p:sp>
        <p:nvSpPr>
          <p:cNvPr id="51" name="Freeform: Shape 50">
            <a:extLst>
              <a:ext uri="{FF2B5EF4-FFF2-40B4-BE49-F238E27FC236}">
                <a16:creationId xmlns:a16="http://schemas.microsoft.com/office/drawing/2014/main" id="{D54EC22E-2292-4292-A80B-E81DF64BF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379"/>
            <a:ext cx="10058400" cy="5755021"/>
          </a:xfrm>
          <a:custGeom>
            <a:avLst/>
            <a:gdLst>
              <a:gd name="connsiteX0" fmla="*/ 12192000 w 12192000"/>
              <a:gd name="connsiteY0" fmla="*/ 0 h 5077959"/>
              <a:gd name="connsiteX1" fmla="*/ 12192000 w 12192000"/>
              <a:gd name="connsiteY1" fmla="*/ 1972152 h 5077959"/>
              <a:gd name="connsiteX2" fmla="*/ 12192000 w 12192000"/>
              <a:gd name="connsiteY2" fmla="*/ 2361342 h 5077959"/>
              <a:gd name="connsiteX3" fmla="*/ 12192000 w 12192000"/>
              <a:gd name="connsiteY3" fmla="*/ 5077959 h 5077959"/>
              <a:gd name="connsiteX4" fmla="*/ 0 w 12192000"/>
              <a:gd name="connsiteY4" fmla="*/ 5077959 h 5077959"/>
              <a:gd name="connsiteX5" fmla="*/ 0 w 12192000"/>
              <a:gd name="connsiteY5" fmla="*/ 2361342 h 5077959"/>
              <a:gd name="connsiteX6" fmla="*/ 0 w 12192000"/>
              <a:gd name="connsiteY6" fmla="*/ 1972152 h 5077959"/>
              <a:gd name="connsiteX7" fmla="*/ 0 w 12192000"/>
              <a:gd name="connsiteY7" fmla="*/ 12515 h 5077959"/>
              <a:gd name="connsiteX8" fmla="*/ 108623 w 12192000"/>
              <a:gd name="connsiteY8" fmla="*/ 29540 h 5077959"/>
              <a:gd name="connsiteX9" fmla="*/ 300195 w 12192000"/>
              <a:gd name="connsiteY9" fmla="*/ 56163 h 5077959"/>
              <a:gd name="connsiteX10" fmla="*/ 527528 w 12192000"/>
              <a:gd name="connsiteY10" fmla="*/ 88041 h 5077959"/>
              <a:gd name="connsiteX11" fmla="*/ 779127 w 12192000"/>
              <a:gd name="connsiteY11" fmla="*/ 121671 h 5077959"/>
              <a:gd name="connsiteX12" fmla="*/ 1062654 w 12192000"/>
              <a:gd name="connsiteY12" fmla="*/ 157052 h 5077959"/>
              <a:gd name="connsiteX13" fmla="*/ 1371726 w 12192000"/>
              <a:gd name="connsiteY13" fmla="*/ 194535 h 5077959"/>
              <a:gd name="connsiteX14" fmla="*/ 1707616 w 12192000"/>
              <a:gd name="connsiteY14" fmla="*/ 232018 h 5077959"/>
              <a:gd name="connsiteX15" fmla="*/ 2065219 w 12192000"/>
              <a:gd name="connsiteY15" fmla="*/ 270201 h 5077959"/>
              <a:gd name="connsiteX16" fmla="*/ 2450918 w 12192000"/>
              <a:gd name="connsiteY16" fmla="*/ 305583 h 5077959"/>
              <a:gd name="connsiteX17" fmla="*/ 2854496 w 12192000"/>
              <a:gd name="connsiteY17" fmla="*/ 339562 h 5077959"/>
              <a:gd name="connsiteX18" fmla="*/ 3281065 w 12192000"/>
              <a:gd name="connsiteY18" fmla="*/ 370390 h 5077959"/>
              <a:gd name="connsiteX19" fmla="*/ 3725514 w 12192000"/>
              <a:gd name="connsiteY19" fmla="*/ 399815 h 5077959"/>
              <a:gd name="connsiteX20" fmla="*/ 4189119 w 12192000"/>
              <a:gd name="connsiteY20" fmla="*/ 427490 h 5077959"/>
              <a:gd name="connsiteX21" fmla="*/ 4426671 w 12192000"/>
              <a:gd name="connsiteY21" fmla="*/ 437298 h 5077959"/>
              <a:gd name="connsiteX22" fmla="*/ 4669330 w 12192000"/>
              <a:gd name="connsiteY22" fmla="*/ 448158 h 5077959"/>
              <a:gd name="connsiteX23" fmla="*/ 4915819 w 12192000"/>
              <a:gd name="connsiteY23" fmla="*/ 458317 h 5077959"/>
              <a:gd name="connsiteX24" fmla="*/ 5163586 w 12192000"/>
              <a:gd name="connsiteY24" fmla="*/ 464973 h 5077959"/>
              <a:gd name="connsiteX25" fmla="*/ 5416461 w 12192000"/>
              <a:gd name="connsiteY25" fmla="*/ 470928 h 5077959"/>
              <a:gd name="connsiteX26" fmla="*/ 5671892 w 12192000"/>
              <a:gd name="connsiteY26" fmla="*/ 477234 h 5077959"/>
              <a:gd name="connsiteX27" fmla="*/ 5932430 w 12192000"/>
              <a:gd name="connsiteY27" fmla="*/ 481437 h 5077959"/>
              <a:gd name="connsiteX28" fmla="*/ 6195523 w 12192000"/>
              <a:gd name="connsiteY28" fmla="*/ 481437 h 5077959"/>
              <a:gd name="connsiteX29" fmla="*/ 6461170 w 12192000"/>
              <a:gd name="connsiteY29" fmla="*/ 483539 h 5077959"/>
              <a:gd name="connsiteX30" fmla="*/ 6729372 w 12192000"/>
              <a:gd name="connsiteY30" fmla="*/ 481437 h 5077959"/>
              <a:gd name="connsiteX31" fmla="*/ 7001406 w 12192000"/>
              <a:gd name="connsiteY31" fmla="*/ 477234 h 5077959"/>
              <a:gd name="connsiteX32" fmla="*/ 7273439 w 12192000"/>
              <a:gd name="connsiteY32" fmla="*/ 473380 h 5077959"/>
              <a:gd name="connsiteX33" fmla="*/ 7549303 w 12192000"/>
              <a:gd name="connsiteY33" fmla="*/ 464973 h 5077959"/>
              <a:gd name="connsiteX34" fmla="*/ 7827722 w 12192000"/>
              <a:gd name="connsiteY34" fmla="*/ 456215 h 5077959"/>
              <a:gd name="connsiteX35" fmla="*/ 8106140 w 12192000"/>
              <a:gd name="connsiteY35" fmla="*/ 446056 h 5077959"/>
              <a:gd name="connsiteX36" fmla="*/ 8387114 w 12192000"/>
              <a:gd name="connsiteY36" fmla="*/ 431694 h 5077959"/>
              <a:gd name="connsiteX37" fmla="*/ 8670640 w 12192000"/>
              <a:gd name="connsiteY37" fmla="*/ 414528 h 5077959"/>
              <a:gd name="connsiteX38" fmla="*/ 8955446 w 12192000"/>
              <a:gd name="connsiteY38" fmla="*/ 398064 h 5077959"/>
              <a:gd name="connsiteX39" fmla="*/ 9240250 w 12192000"/>
              <a:gd name="connsiteY39" fmla="*/ 377045 h 5077959"/>
              <a:gd name="connsiteX40" fmla="*/ 9528886 w 12192000"/>
              <a:gd name="connsiteY40" fmla="*/ 351823 h 5077959"/>
              <a:gd name="connsiteX41" fmla="*/ 9813691 w 12192000"/>
              <a:gd name="connsiteY41" fmla="*/ 326601 h 5077959"/>
              <a:gd name="connsiteX42" fmla="*/ 10103603 w 12192000"/>
              <a:gd name="connsiteY42" fmla="*/ 297525 h 5077959"/>
              <a:gd name="connsiteX43" fmla="*/ 10394794 w 12192000"/>
              <a:gd name="connsiteY43" fmla="*/ 265647 h 5077959"/>
              <a:gd name="connsiteX44" fmla="*/ 10682153 w 12192000"/>
              <a:gd name="connsiteY44" fmla="*/ 232018 h 5077959"/>
              <a:gd name="connsiteX45" fmla="*/ 10973344 w 12192000"/>
              <a:gd name="connsiteY45" fmla="*/ 192783 h 5077959"/>
              <a:gd name="connsiteX46" fmla="*/ 11263257 w 12192000"/>
              <a:gd name="connsiteY46" fmla="*/ 150746 h 5077959"/>
              <a:gd name="connsiteX47" fmla="*/ 11554448 w 12192000"/>
              <a:gd name="connsiteY47" fmla="*/ 109060 h 5077959"/>
              <a:gd name="connsiteX48" fmla="*/ 11844360 w 12192000"/>
              <a:gd name="connsiteY48" fmla="*/ 60367 h 5077959"/>
              <a:gd name="connsiteX49" fmla="*/ 12132996 w 12192000"/>
              <a:gd name="connsiteY49" fmla="*/ 10623 h 507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192000" h="5077959">
                <a:moveTo>
                  <a:pt x="12192000" y="0"/>
                </a:moveTo>
                <a:lnTo>
                  <a:pt x="12192000" y="1972152"/>
                </a:lnTo>
                <a:lnTo>
                  <a:pt x="12192000" y="2361342"/>
                </a:lnTo>
                <a:lnTo>
                  <a:pt x="12192000" y="5077959"/>
                </a:lnTo>
                <a:lnTo>
                  <a:pt x="0" y="5077959"/>
                </a:lnTo>
                <a:lnTo>
                  <a:pt x="0" y="2361342"/>
                </a:lnTo>
                <a:lnTo>
                  <a:pt x="0" y="1972152"/>
                </a:lnTo>
                <a:lnTo>
                  <a:pt x="0" y="12515"/>
                </a:lnTo>
                <a:lnTo>
                  <a:pt x="108623" y="29540"/>
                </a:lnTo>
                <a:lnTo>
                  <a:pt x="300195" y="56163"/>
                </a:lnTo>
                <a:lnTo>
                  <a:pt x="527528" y="88041"/>
                </a:lnTo>
                <a:lnTo>
                  <a:pt x="779127" y="121671"/>
                </a:lnTo>
                <a:lnTo>
                  <a:pt x="1062654" y="157052"/>
                </a:lnTo>
                <a:lnTo>
                  <a:pt x="1371726" y="194535"/>
                </a:lnTo>
                <a:lnTo>
                  <a:pt x="1707616" y="232018"/>
                </a:lnTo>
                <a:lnTo>
                  <a:pt x="2065219" y="270201"/>
                </a:lnTo>
                <a:lnTo>
                  <a:pt x="2450918" y="305583"/>
                </a:lnTo>
                <a:lnTo>
                  <a:pt x="2854496" y="339562"/>
                </a:lnTo>
                <a:lnTo>
                  <a:pt x="3281065" y="370390"/>
                </a:lnTo>
                <a:lnTo>
                  <a:pt x="3725514" y="399815"/>
                </a:lnTo>
                <a:lnTo>
                  <a:pt x="4189119" y="427490"/>
                </a:lnTo>
                <a:lnTo>
                  <a:pt x="4426671" y="437298"/>
                </a:lnTo>
                <a:lnTo>
                  <a:pt x="4669330" y="448158"/>
                </a:lnTo>
                <a:lnTo>
                  <a:pt x="4915819" y="458317"/>
                </a:lnTo>
                <a:lnTo>
                  <a:pt x="5163586" y="464973"/>
                </a:lnTo>
                <a:lnTo>
                  <a:pt x="5416461" y="470928"/>
                </a:lnTo>
                <a:lnTo>
                  <a:pt x="5671892" y="477234"/>
                </a:lnTo>
                <a:lnTo>
                  <a:pt x="5932430" y="481437"/>
                </a:lnTo>
                <a:lnTo>
                  <a:pt x="6195523" y="481437"/>
                </a:lnTo>
                <a:lnTo>
                  <a:pt x="6461170" y="483539"/>
                </a:lnTo>
                <a:lnTo>
                  <a:pt x="6729372" y="481437"/>
                </a:lnTo>
                <a:lnTo>
                  <a:pt x="7001406" y="477234"/>
                </a:lnTo>
                <a:lnTo>
                  <a:pt x="7273439" y="473380"/>
                </a:lnTo>
                <a:lnTo>
                  <a:pt x="7549303" y="464973"/>
                </a:lnTo>
                <a:lnTo>
                  <a:pt x="7827722" y="456215"/>
                </a:lnTo>
                <a:lnTo>
                  <a:pt x="8106140" y="446056"/>
                </a:lnTo>
                <a:lnTo>
                  <a:pt x="8387114" y="431694"/>
                </a:lnTo>
                <a:lnTo>
                  <a:pt x="8670640" y="414528"/>
                </a:lnTo>
                <a:lnTo>
                  <a:pt x="8955446" y="398064"/>
                </a:lnTo>
                <a:lnTo>
                  <a:pt x="9240250" y="377045"/>
                </a:lnTo>
                <a:lnTo>
                  <a:pt x="9528886" y="351823"/>
                </a:lnTo>
                <a:lnTo>
                  <a:pt x="9813691" y="326601"/>
                </a:lnTo>
                <a:lnTo>
                  <a:pt x="10103603" y="297525"/>
                </a:lnTo>
                <a:lnTo>
                  <a:pt x="10394794" y="265647"/>
                </a:lnTo>
                <a:lnTo>
                  <a:pt x="10682153" y="232018"/>
                </a:lnTo>
                <a:lnTo>
                  <a:pt x="10973344" y="192783"/>
                </a:lnTo>
                <a:lnTo>
                  <a:pt x="11263257" y="150746"/>
                </a:lnTo>
                <a:lnTo>
                  <a:pt x="11554448" y="109060"/>
                </a:lnTo>
                <a:lnTo>
                  <a:pt x="11844360" y="60367"/>
                </a:lnTo>
                <a:lnTo>
                  <a:pt x="12132996" y="10623"/>
                </a:lnTo>
                <a:close/>
              </a:path>
            </a:pathLst>
          </a:custGeom>
          <a:solidFill>
            <a:srgbClr val="FFFFFF"/>
          </a:solid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grpSp>
        <p:nvGrpSpPr>
          <p:cNvPr id="53" name="Group 52">
            <a:extLst>
              <a:ext uri="{FF2B5EF4-FFF2-40B4-BE49-F238E27FC236}">
                <a16:creationId xmlns:a16="http://schemas.microsoft.com/office/drawing/2014/main" id="{992A2039-50D4-4D49-A79F-C82A1D9131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0058400" cy="7772400"/>
            <a:chOff x="0" y="0"/>
            <a:chExt cx="12192000" cy="6858000"/>
          </a:xfrm>
          <a:solidFill>
            <a:srgbClr val="FFFFFF"/>
          </a:solidFill>
        </p:grpSpPr>
        <p:sp>
          <p:nvSpPr>
            <p:cNvPr id="54" name="Rectangle 53">
              <a:extLst>
                <a:ext uri="{FF2B5EF4-FFF2-40B4-BE49-F238E27FC236}">
                  <a16:creationId xmlns:a16="http://schemas.microsoft.com/office/drawing/2014/main" id="{CC1C7165-8A3A-44EB-88D0-4EFA36A004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5" name="Freeform 5">
              <a:extLst>
                <a:ext uri="{FF2B5EF4-FFF2-40B4-BE49-F238E27FC236}">
                  <a16:creationId xmlns:a16="http://schemas.microsoft.com/office/drawing/2014/main" id="{A1081473-BB93-49A4-B605-4E205373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p>
      </p:grpSp>
      <p:sp>
        <p:nvSpPr>
          <p:cNvPr id="2" name="Title 1">
            <a:extLst>
              <a:ext uri="{FF2B5EF4-FFF2-40B4-BE49-F238E27FC236}">
                <a16:creationId xmlns:a16="http://schemas.microsoft.com/office/drawing/2014/main" id="{AACA73CC-F328-4BCC-82BE-70C6E5E23789}"/>
              </a:ext>
            </a:extLst>
          </p:cNvPr>
          <p:cNvSpPr>
            <a:spLocks noGrp="1"/>
          </p:cNvSpPr>
          <p:nvPr>
            <p:ph type="title"/>
          </p:nvPr>
        </p:nvSpPr>
        <p:spPr>
          <a:xfrm>
            <a:off x="1388616" y="949960"/>
            <a:ext cx="7281168" cy="1108288"/>
          </a:xfrm>
        </p:spPr>
        <p:txBody>
          <a:bodyPr>
            <a:normAutofit/>
          </a:bodyPr>
          <a:lstStyle/>
          <a:p>
            <a:pPr algn="ctr"/>
            <a:r>
              <a:rPr lang="en-US">
                <a:solidFill>
                  <a:srgbClr val="EBEBEB"/>
                </a:solidFill>
              </a:rPr>
              <a:t>Ancillary plans cont.</a:t>
            </a:r>
          </a:p>
        </p:txBody>
      </p:sp>
      <p:sp>
        <p:nvSpPr>
          <p:cNvPr id="3" name="Content Placeholder 2">
            <a:extLst>
              <a:ext uri="{FF2B5EF4-FFF2-40B4-BE49-F238E27FC236}">
                <a16:creationId xmlns:a16="http://schemas.microsoft.com/office/drawing/2014/main" id="{5C050453-D84F-4616-9A72-BAF698B21550}"/>
              </a:ext>
            </a:extLst>
          </p:cNvPr>
          <p:cNvSpPr>
            <a:spLocks noGrp="1"/>
          </p:cNvSpPr>
          <p:nvPr>
            <p:ph idx="1"/>
          </p:nvPr>
        </p:nvSpPr>
        <p:spPr>
          <a:xfrm>
            <a:off x="1388616" y="3125667"/>
            <a:ext cx="7281168" cy="3696771"/>
          </a:xfrm>
        </p:spPr>
        <p:txBody>
          <a:bodyPr>
            <a:normAutofit/>
          </a:bodyPr>
          <a:lstStyle/>
          <a:p>
            <a:r>
              <a:rPr lang="en-US" sz="1900">
                <a:solidFill>
                  <a:srgbClr val="404040"/>
                </a:solidFill>
              </a:rPr>
              <a:t>Vision Insurance- Provides coverage for optometrist visits, lenses, and frames. Refer to product brochure for benefit description.</a:t>
            </a:r>
          </a:p>
          <a:p>
            <a:endParaRPr lang="en-US" sz="1900">
              <a:solidFill>
                <a:srgbClr val="404040"/>
              </a:solidFill>
            </a:endParaRPr>
          </a:p>
        </p:txBody>
      </p:sp>
    </p:spTree>
    <p:extLst>
      <p:ext uri="{BB962C8B-B14F-4D97-AF65-F5344CB8AC3E}">
        <p14:creationId xmlns:p14="http://schemas.microsoft.com/office/powerpoint/2010/main" val="314669248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96809-445A-439C-9BF1-AE21A0DD6F21}"/>
              </a:ext>
            </a:extLst>
          </p:cNvPr>
          <p:cNvSpPr>
            <a:spLocks noGrp="1"/>
          </p:cNvSpPr>
          <p:nvPr>
            <p:ph type="ctrTitle"/>
          </p:nvPr>
        </p:nvSpPr>
        <p:spPr>
          <a:xfrm>
            <a:off x="2158429" y="2758292"/>
            <a:ext cx="5741543" cy="1371542"/>
          </a:xfrm>
        </p:spPr>
        <p:txBody>
          <a:bodyPr>
            <a:normAutofit/>
          </a:bodyPr>
          <a:lstStyle/>
          <a:p>
            <a:r>
              <a:rPr lang="en-US" sz="3960" dirty="0"/>
              <a:t>Broker vs. Agent</a:t>
            </a:r>
          </a:p>
        </p:txBody>
      </p:sp>
    </p:spTree>
    <p:extLst>
      <p:ext uri="{BB962C8B-B14F-4D97-AF65-F5344CB8AC3E}">
        <p14:creationId xmlns:p14="http://schemas.microsoft.com/office/powerpoint/2010/main" val="13060388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otalTime>8</TotalTime>
  <Words>5500</Words>
  <Application>Microsoft Office PowerPoint</Application>
  <PresentationFormat>Custom</PresentationFormat>
  <Paragraphs>204</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Century Gothic</vt:lpstr>
      <vt:lpstr>Wingdings</vt:lpstr>
      <vt:lpstr>Wingdings 3</vt:lpstr>
      <vt:lpstr>Ion Boardroom</vt:lpstr>
      <vt:lpstr>PowerPoint Presentation</vt:lpstr>
      <vt:lpstr>Eznetsurance sales process</vt:lpstr>
      <vt:lpstr>CORE</vt:lpstr>
      <vt:lpstr>CORE PRODUCTS</vt:lpstr>
      <vt:lpstr>ANCILLARY</vt:lpstr>
      <vt:lpstr>Ancillary Products</vt:lpstr>
      <vt:lpstr>Ancillary Products cont.</vt:lpstr>
      <vt:lpstr>Ancillary plans cont.</vt:lpstr>
      <vt:lpstr>Broker vs. Agent</vt:lpstr>
      <vt:lpstr>PowerPoint Presentation</vt:lpstr>
      <vt:lpstr>INBOUND</vt:lpstr>
      <vt:lpstr>Step 1: VERIFY</vt:lpstr>
      <vt:lpstr>Step 2: Qualifying</vt:lpstr>
      <vt:lpstr>“During the qualification process you must identify why your customer would buy your plan, and also what made them look for your plan in the first place?”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Qualifying Script</vt:lpstr>
      <vt:lpstr>Sales thermometer</vt:lpstr>
      <vt:lpstr>Step 3: The range sale</vt:lpstr>
      <vt:lpstr>Range Sale</vt:lpstr>
      <vt:lpstr>Range script</vt:lpstr>
      <vt:lpstr>Step 4: The Presentation</vt:lpstr>
      <vt:lpstr>Features and Benefits</vt:lpstr>
      <vt:lpstr>A Closer Look</vt:lpstr>
      <vt:lpstr>Scenarios Sell</vt:lpstr>
      <vt:lpstr>Sell for Tomorrow Stay Away from the Past!</vt:lpstr>
      <vt:lpstr>Step 5: recap and close</vt:lpstr>
      <vt:lpstr>Closing Statements</vt:lpstr>
      <vt:lpstr>Dispositions for Your Calls</vt:lpstr>
      <vt:lpstr>OBJECTIONS</vt:lpstr>
      <vt:lpstr>Prospects become customers when you assist them with…</vt:lpstr>
      <vt:lpstr>“I Want To Think About It”</vt:lpstr>
      <vt:lpstr>“I Want To Think About It”</vt:lpstr>
      <vt:lpstr>“Can you send it to me?”</vt:lpstr>
      <vt:lpstr>“Can you send it to me?”</vt:lpstr>
      <vt:lpstr>“I need to see something first before I buy”</vt:lpstr>
      <vt:lpstr>Before you take a lead</vt:lpstr>
      <vt:lpstr>Dr.’s and Networks</vt:lpstr>
      <vt:lpstr>Network HMO vs. PPO</vt:lpstr>
      <vt:lpstr>How will My dr. visit work?</vt:lpstr>
      <vt:lpstr>TAKE NOTES!</vt:lpstr>
      <vt:lpstr>Follow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Bartleson</dc:creator>
  <cp:lastModifiedBy>Joe Bartleson</cp:lastModifiedBy>
  <cp:revision>3</cp:revision>
  <dcterms:created xsi:type="dcterms:W3CDTF">2019-08-06T19:10:33Z</dcterms:created>
  <dcterms:modified xsi:type="dcterms:W3CDTF">2019-08-06T19:19:31Z</dcterms:modified>
</cp:coreProperties>
</file>