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259" r:id="rId3"/>
    <p:sldId id="260" r:id="rId4"/>
    <p:sldId id="262" r:id="rId5"/>
    <p:sldId id="263" r:id="rId6"/>
    <p:sldId id="269" r:id="rId7"/>
    <p:sldId id="270" r:id="rId8"/>
    <p:sldId id="257" r:id="rId9"/>
    <p:sldId id="264"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napToObjects="1">
      <p:cViewPr varScale="1">
        <p:scale>
          <a:sx n="154" d="100"/>
          <a:sy n="154" d="100"/>
        </p:scale>
        <p:origin x="45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A4745-BC1F-6141-916D-4B5DEE626C66}"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6EFC4-66C1-C144-9650-0B9017E1AFEF}" type="slidenum">
              <a:rPr lang="en-US" smtClean="0"/>
              <a:t>‹#›</a:t>
            </a:fld>
            <a:endParaRPr lang="en-US"/>
          </a:p>
        </p:txBody>
      </p:sp>
    </p:spTree>
    <p:extLst>
      <p:ext uri="{BB962C8B-B14F-4D97-AF65-F5344CB8AC3E}">
        <p14:creationId xmlns:p14="http://schemas.microsoft.com/office/powerpoint/2010/main" val="2322773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63403F-A065-4A37-ACA6-EA4EA882954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10/19/2017</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795" y="4611485"/>
            <a:ext cx="5637010" cy="882119"/>
          </a:xfrm>
        </p:spPr>
        <p:txBody>
          <a:bodyPr>
            <a:normAutofit fontScale="70000" lnSpcReduction="2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Guarantee Issue Critical Illness Insurance</a:t>
            </a: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Presented by: Leo D. </a:t>
            </a:r>
            <a:r>
              <a:rPr lang="en-US" b="1">
                <a:latin typeface="Tahoma" panose="020B0604030504040204" pitchFamily="34" charset="0"/>
                <a:ea typeface="Tahoma" panose="020B0604030504040204" pitchFamily="34" charset="0"/>
                <a:cs typeface="Tahoma" panose="020B0604030504040204" pitchFamily="34" charset="0"/>
              </a:rPr>
              <a:t>Barrera</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ctrTitle"/>
          </p:nvPr>
        </p:nvSpPr>
        <p:spPr/>
        <p:txBody>
          <a:bodyPr/>
          <a:lstStyle/>
          <a:p>
            <a:pPr marL="182880" indent="0">
              <a:buNone/>
            </a:pPr>
            <a:r>
              <a:rPr lang="en-US" dirty="0">
                <a:solidFill>
                  <a:srgbClr val="008000"/>
                </a:solidFill>
                <a:latin typeface="Times New Roman" panose="02020603050405020304" pitchFamily="18" charset="0"/>
                <a:cs typeface="Times New Roman" panose="02020603050405020304" pitchFamily="18" charset="0"/>
              </a:rPr>
              <a:t>Lifestyle Assurance™</a:t>
            </a:r>
          </a:p>
        </p:txBody>
      </p:sp>
      <p:pic>
        <p:nvPicPr>
          <p:cNvPr id="5" name="Picture 2" descr="C:\Users\Leo\AppData\Local\Microsoft\Windows\Temporary Internet Files\Content.Outlook\ACBMBIQ0\RGB_72_CBL_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cstate="email">
            <a:extLst>
              <a:ext uri="{28A0092B-C50C-407E-A947-70E740481C1C}">
                <a14:useLocalDpi xmlns:a14="http://schemas.microsoft.com/office/drawing/2010/main" val="0"/>
              </a:ext>
            </a:extLst>
          </a:blip>
          <a:stretch>
            <a:fillRect/>
          </a:stretch>
        </p:blipFill>
        <p:spPr>
          <a:xfrm>
            <a:off x="2137158" y="827355"/>
            <a:ext cx="3733800" cy="2121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9900835"/>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marL="0" indent="0" algn="ctr">
              <a:buNone/>
            </a:pPr>
            <a:r>
              <a:rPr lang="en-US" sz="3600" u="sng" dirty="0">
                <a:solidFill>
                  <a:srgbClr val="008000"/>
                </a:solidFill>
                <a:latin typeface="Times New Roman" panose="02020603050405020304" pitchFamily="18" charset="0"/>
                <a:cs typeface="Times New Roman" panose="02020603050405020304" pitchFamily="18" charset="0"/>
              </a:rPr>
              <a:t>Why C.I.???</a:t>
            </a:r>
            <a:endParaRPr lang="en-US" sz="3600" b="1"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381000" y="1326925"/>
            <a:ext cx="8305800" cy="4190999"/>
          </a:xfrm>
        </p:spPr>
        <p:txBody>
          <a:bodyPr>
            <a:noAutofit/>
          </a:bodyPr>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Co-Pays &amp; Deductibles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Lost Income of Self/Spouse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Daily Living Expenses/Responsibilities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Experimental Treatments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Travel/lodging for treatment(s)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Home Health Care/Cost of Caregivers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Housekeeping or Child Care expenses</a:t>
            </a:r>
          </a:p>
          <a:p>
            <a:pPr marL="45720" indent="0">
              <a:buNone/>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en-US" sz="2000" b="1" u="sng" dirty="0">
                <a:solidFill>
                  <a:schemeClr val="tx1"/>
                </a:solidFill>
                <a:latin typeface="Tahoma" panose="020B0604030504040204" pitchFamily="34" charset="0"/>
                <a:ea typeface="Tahoma" panose="020B0604030504040204" pitchFamily="34" charset="0"/>
                <a:cs typeface="Tahoma" panose="020B0604030504040204" pitchFamily="34" charset="0"/>
              </a:rPr>
              <a:t>Maintenance of your Family’s Quality of Life!</a:t>
            </a:r>
          </a:p>
        </p:txBody>
      </p:sp>
      <p:pic>
        <p:nvPicPr>
          <p:cNvPr id="5" name="Picture 4" descr="E:\CBS\insurance-risk-25013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602" y="2344739"/>
            <a:ext cx="3063425" cy="2035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C:\Users\Leo\AppData\Local\Microsoft\Windows\Temporary Internet Files\Content.Outlook\ACBMBIQ0\RGB_72_CBL_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331493"/>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3925"/>
            <a:ext cx="6512511" cy="838200"/>
          </a:xfrm>
        </p:spPr>
        <p:txBody>
          <a:bodyPr>
            <a:noAutofit/>
          </a:bodyPr>
          <a:lstStyle/>
          <a:p>
            <a:pPr marL="0" indent="0" algn="ctr">
              <a:buNone/>
            </a:pPr>
            <a:r>
              <a:rPr lang="en-US" sz="4400" dirty="0">
                <a:solidFill>
                  <a:srgbClr val="008000"/>
                </a:solidFill>
                <a:latin typeface="Times New Roman" panose="02020603050405020304" pitchFamily="18" charset="0"/>
                <a:cs typeface="Times New Roman" panose="02020603050405020304" pitchFamily="18" charset="0"/>
              </a:rPr>
              <a:t>Want to Sell Online?</a:t>
            </a:r>
            <a:endParaRPr lang="en-US" sz="44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381000" y="1295400"/>
            <a:ext cx="8305800" cy="4190999"/>
          </a:xfrm>
        </p:spPr>
        <p:txBody>
          <a:bodyPr>
            <a:normAutofit fontScale="92500" lnSpcReduction="20000"/>
          </a:bodyPr>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Complete your Licensing Packet </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(Contact your GA for Licensing &amp; Contracting Information)</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Send completed forms to: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Laurie@cbsinsurance.net or Fax:</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480-706-4507</a:t>
            </a:r>
          </a:p>
          <a:p>
            <a:pPr marL="0" indent="0" algn="ctr">
              <a:buNone/>
            </a:pP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Ask About an Agent Welcome E-mail.**</a:t>
            </a:r>
          </a:p>
          <a:p>
            <a:pPr marL="0" indent="0" algn="ctr">
              <a:buNone/>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Call us Toll Free</a:t>
            </a:r>
          </a:p>
          <a:p>
            <a:pPr marL="0" indent="0" algn="ctr">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1-888-455-7462</a:t>
            </a:r>
          </a:p>
          <a:p>
            <a:pPr marL="0" indent="0" algn="ctr">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Or</a:t>
            </a:r>
          </a:p>
          <a:p>
            <a:pPr marL="0" indent="0" algn="ctr">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E-mail: </a:t>
            </a:r>
          </a:p>
          <a:p>
            <a:pPr marL="0" indent="0" algn="ctr">
              <a:buNone/>
            </a:pPr>
            <a:r>
              <a:rPr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Leo@cbsinsurance.net</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Jeremy@cbsinsurance.net</a:t>
            </a: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3947"/>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92"/>
            <a:ext cx="8229600" cy="1143000"/>
          </a:xfrm>
        </p:spPr>
        <p:txBody>
          <a:bodyPr>
            <a:noAutofit/>
          </a:bodyPr>
          <a:lstStyle/>
          <a:p>
            <a:pPr marL="0" indent="0" algn="ctr">
              <a:buNone/>
            </a:pPr>
            <a:r>
              <a:rPr lang="en-US" sz="4400" dirty="0">
                <a:solidFill>
                  <a:srgbClr val="008000"/>
                </a:solidFill>
                <a:latin typeface="Times New Roman" panose="02020603050405020304" pitchFamily="18" charset="0"/>
                <a:cs typeface="Times New Roman" panose="02020603050405020304" pitchFamily="18" charset="0"/>
              </a:rPr>
              <a:t>Thank You!</a:t>
            </a:r>
            <a:br>
              <a:rPr lang="en-US" sz="3200" dirty="0">
                <a:solidFill>
                  <a:srgbClr val="008000"/>
                </a:solidFill>
                <a:latin typeface="Times New Roman" panose="02020603050405020304" pitchFamily="18" charset="0"/>
                <a:cs typeface="Times New Roman" panose="02020603050405020304" pitchFamily="18" charset="0"/>
              </a:rPr>
            </a:br>
            <a:r>
              <a:rPr lang="en-US" sz="2400" dirty="0">
                <a:solidFill>
                  <a:srgbClr val="008000"/>
                </a:solidFill>
                <a:latin typeface="Times New Roman" panose="02020603050405020304" pitchFamily="18" charset="0"/>
                <a:cs typeface="Times New Roman" panose="02020603050405020304" pitchFamily="18" charset="0"/>
              </a:rPr>
              <a:t>Questions?</a:t>
            </a:r>
            <a:endParaRPr lang="en-US" sz="18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3"/>
          </p:nvPr>
        </p:nvSpPr>
        <p:spPr>
          <a:xfrm>
            <a:off x="3733800" y="2396532"/>
            <a:ext cx="4953000" cy="1143000"/>
          </a:xfrm>
        </p:spPr>
        <p:txBody>
          <a:bodyPr>
            <a:normAutofit fontScale="85000" lnSpcReduction="20000"/>
          </a:bodyPr>
          <a:lstStyle/>
          <a:p>
            <a:pPr algn="ctr">
              <a:buNone/>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Why C.I.?</a:t>
            </a:r>
          </a:p>
          <a:p>
            <a:pPr algn="ctr">
              <a:buNone/>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…Because a Check is Better than a Get Well Card!</a:t>
            </a:r>
          </a:p>
        </p:txBody>
      </p:sp>
      <p:pic>
        <p:nvPicPr>
          <p:cNvPr id="6" name="Pictur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022" y="1787769"/>
            <a:ext cx="32766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661146"/>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57600" y="1336589"/>
            <a:ext cx="4953000" cy="3692611"/>
          </a:xfrm>
          <a:prstGeom prst="rect">
            <a:avLst/>
          </a:prstGeom>
        </p:spPr>
        <p:txBody>
          <a:bodyPr>
            <a:noAutofit/>
          </a:bodyPr>
          <a:lstStyle/>
          <a:p>
            <a:pPr marL="0" indent="0">
              <a:lnSpc>
                <a:spcPct val="150000"/>
              </a:lnSpc>
              <a:buNone/>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“More than 25 years ago, I had a dream to provide money for those patients who had been diagnosed with a critical illness.  Critical Illness insurance was the result. After a slow start, it is today recognized as the protection policy of the new millennium and millions of policies are sold throughout the world.”</a:t>
            </a:r>
          </a:p>
          <a:p>
            <a:pPr marL="0" indent="0" algn="r">
              <a:lnSpc>
                <a:spcPct val="150000"/>
              </a:lnSpc>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r">
              <a:lnSpc>
                <a:spcPct val="150000"/>
              </a:lnSpc>
              <a:buNone/>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Excerpt from “Defining Moments” by Dr. Marius Barnard </a:t>
            </a:r>
          </a:p>
          <a:p>
            <a:pPr marL="0" indent="0" algn="ctr">
              <a:lnSpc>
                <a:spcPct val="150000"/>
              </a:lnSpc>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Marius_potrait[1].JPG"/>
          <p:cNvPicPr>
            <a:picLocks noChangeAspect="1"/>
          </p:cNvPicPr>
          <p:nvPr/>
        </p:nvPicPr>
        <p:blipFill>
          <a:blip r:embed="rId2" cstate="print"/>
          <a:srcRect/>
          <a:stretch>
            <a:fillRect/>
          </a:stretch>
        </p:blipFill>
        <p:spPr bwMode="auto">
          <a:xfrm>
            <a:off x="838200" y="1524000"/>
            <a:ext cx="2590800" cy="3481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533400" y="222738"/>
            <a:ext cx="8229600" cy="892629"/>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200" dirty="0">
                <a:solidFill>
                  <a:srgbClr val="008000"/>
                </a:solidFill>
                <a:latin typeface="Times New Roman" panose="02020603050405020304" pitchFamily="18" charset="0"/>
                <a:cs typeface="Times New Roman" panose="02020603050405020304" pitchFamily="18" charset="0"/>
              </a:rPr>
              <a:t>A Word About the Past…</a:t>
            </a:r>
            <a:endParaRPr lang="en-US" sz="3600" b="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677168"/>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pPr marL="0" indent="0" algn="ctr">
              <a:buNone/>
            </a:pPr>
            <a:r>
              <a:rPr lang="en-US" sz="3200" dirty="0">
                <a:solidFill>
                  <a:srgbClr val="008000"/>
                </a:solidFill>
                <a:latin typeface="Times New Roman" panose="02020603050405020304" pitchFamily="18" charset="0"/>
                <a:cs typeface="Times New Roman" panose="02020603050405020304" pitchFamily="18" charset="0"/>
              </a:rPr>
              <a:t>Lifestyle Assurance™</a:t>
            </a:r>
            <a:endParaRPr lang="en-US" sz="3600" b="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533400" y="1143000"/>
            <a:ext cx="8229600" cy="3886200"/>
          </a:xfrm>
        </p:spPr>
        <p:txBody>
          <a:bodyPr>
            <a:noAutofit/>
          </a:bodyPr>
          <a:lstStyle/>
          <a:p>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A Guarantee Issue Health Chassis Critical Insurance plan which pays lump sum benefits upon first diagnosis of a covered critical illness.*</a:t>
            </a:r>
          </a:p>
          <a:p>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Coverage available for individuals, individuals w/ kids, individuals &amp; spouse, and the entire family.</a:t>
            </a:r>
          </a:p>
          <a:p>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Each covered person’s benefit amount decreases by 35% of the benefit amount at age 65 and decreases an additional 15% at age 70. Premium is not reduced as a result of these decreases. </a:t>
            </a:r>
          </a:p>
          <a:p>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Premiums based on Age &amp; Tobacco Status Only. Tobacco look back is 12 MO.</a:t>
            </a:r>
          </a:p>
          <a:p>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Simple Benefit Options to Choose From: </a:t>
            </a: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$5k, $10K</a:t>
            </a:r>
          </a:p>
          <a:p>
            <a:pPr marL="0" indent="0" algn="ctr">
              <a:buNone/>
            </a:pP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The possibility of surviving a critical illness before age 65 is almost twice as great as dying. </a:t>
            </a:r>
          </a:p>
          <a:p>
            <a:pPr algn="ctr">
              <a:buNone/>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*Exclusions Apply. See Policy for Details.</a:t>
            </a:r>
          </a:p>
          <a:p>
            <a:pPr>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ubtitle 2"/>
          <p:cNvSpPr txBox="1">
            <a:spLocks/>
          </p:cNvSpPr>
          <p:nvPr/>
        </p:nvSpPr>
        <p:spPr>
          <a:xfrm>
            <a:off x="533400" y="1143000"/>
            <a:ext cx="8001000" cy="1752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a:ln>
                <a:noFill/>
              </a:ln>
              <a:solidFill>
                <a:schemeClr val="accent4"/>
              </a:solidFill>
              <a:effectLst/>
              <a:uLnTx/>
              <a:uFillTx/>
              <a:latin typeface="Avenir LT Std 55 Roman" pitchFamily="34" charset="0"/>
              <a:ea typeface="+mn-ea"/>
              <a:cs typeface="+mn-cs"/>
            </a:endParaRPr>
          </a:p>
        </p:txBody>
      </p:sp>
      <p:pic>
        <p:nvPicPr>
          <p:cNvPr id="7"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146684"/>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marL="0" indent="0" algn="ctr">
              <a:buNone/>
            </a:pPr>
            <a:r>
              <a:rPr lang="en-US" sz="2800" dirty="0">
                <a:solidFill>
                  <a:srgbClr val="008000"/>
                </a:solidFill>
                <a:latin typeface="Times New Roman" panose="02020603050405020304" pitchFamily="18" charset="0"/>
                <a:cs typeface="Times New Roman" panose="02020603050405020304" pitchFamily="18" charset="0"/>
              </a:rPr>
              <a:t>Lifestyle Assurance™</a:t>
            </a:r>
            <a:br>
              <a:rPr lang="en-US" sz="2800" dirty="0">
                <a:solidFill>
                  <a:srgbClr val="008000"/>
                </a:solidFill>
                <a:latin typeface="Times New Roman" panose="02020603050405020304" pitchFamily="18" charset="0"/>
                <a:cs typeface="Times New Roman" panose="02020603050405020304" pitchFamily="18" charset="0"/>
              </a:rPr>
            </a:br>
            <a:r>
              <a:rPr lang="en-US" sz="2000" dirty="0">
                <a:solidFill>
                  <a:srgbClr val="008000"/>
                </a:solidFill>
                <a:latin typeface="Times New Roman" panose="02020603050405020304" pitchFamily="18" charset="0"/>
                <a:cs typeface="Times New Roman" panose="02020603050405020304" pitchFamily="18" charset="0"/>
              </a:rPr>
              <a:t>Covered Conditions</a:t>
            </a:r>
            <a:endParaRPr lang="en-US" sz="28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57200" y="1174401"/>
            <a:ext cx="8229600" cy="1383545"/>
          </a:xfrm>
        </p:spPr>
        <p:txBody>
          <a:bodyPr>
            <a:normAutofit/>
          </a:bodyPr>
          <a:lstStyle/>
          <a:p>
            <a:pPr marL="0" indent="0">
              <a:buNone/>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100%</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benefit payable upon diagnosis* on or after 30</a:t>
            </a:r>
            <a:r>
              <a:rPr lang="en-US" sz="18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day (90</a:t>
            </a:r>
            <a:r>
              <a:rPr lang="en-US" sz="18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day for Cancer) coverage becomes effective of the following covered conditions:</a:t>
            </a:r>
          </a:p>
          <a:p>
            <a:pPr>
              <a:buFont typeface="Arial" panose="020B0604020202020204" pitchFamily="34" charset="0"/>
              <a:buChar cha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Each covered person’s benefit amount decreases by 35% of the benefit amount at age 65 and decreases an additional 15% at age 70. Premium is not reduced as a result of these decreases. </a:t>
            </a:r>
          </a:p>
        </p:txBody>
      </p:sp>
      <p:sp>
        <p:nvSpPr>
          <p:cNvPr id="5" name="TextBox 4"/>
          <p:cNvSpPr txBox="1"/>
          <p:nvPr/>
        </p:nvSpPr>
        <p:spPr>
          <a:xfrm>
            <a:off x="3007723" y="2488600"/>
            <a:ext cx="3124200" cy="1384995"/>
          </a:xfrm>
          <a:prstGeom prst="rect">
            <a:avLst/>
          </a:prstGeom>
          <a:noFill/>
        </p:spPr>
        <p:txBody>
          <a:bodyPr wrap="square" rtlCol="0">
            <a:spAutoFit/>
          </a:bodyPr>
          <a:lstStyle/>
          <a:p>
            <a:pPr marL="285750" indent="-285750">
              <a:buFont typeface="Wingdings" charset="2"/>
              <a:buChar char="ü"/>
            </a:pPr>
            <a:r>
              <a:rPr lang="en-US" sz="1400" b="1" dirty="0">
                <a:latin typeface="Tahoma" panose="020B0604030504040204" pitchFamily="34" charset="0"/>
                <a:ea typeface="Tahoma" panose="020B0604030504040204" pitchFamily="34" charset="0"/>
                <a:cs typeface="Tahoma" panose="020B0604030504040204" pitchFamily="34" charset="0"/>
              </a:rPr>
              <a:t>Stroke</a:t>
            </a:r>
          </a:p>
          <a:p>
            <a:pPr marL="285750" indent="-285750">
              <a:buFont typeface="Wingdings" charset="2"/>
              <a:buChar char="ü"/>
            </a:pPr>
            <a:r>
              <a:rPr lang="en-US" sz="1400" b="1" dirty="0">
                <a:latin typeface="Tahoma" panose="020B0604030504040204" pitchFamily="34" charset="0"/>
                <a:ea typeface="Tahoma" panose="020B0604030504040204" pitchFamily="34" charset="0"/>
                <a:cs typeface="Tahoma" panose="020B0604030504040204" pitchFamily="34" charset="0"/>
              </a:rPr>
              <a:t>Heart Attack</a:t>
            </a:r>
          </a:p>
          <a:p>
            <a:pPr marL="285750" indent="-285750">
              <a:buFont typeface="Wingdings" charset="2"/>
              <a:buChar char="ü"/>
            </a:pPr>
            <a:r>
              <a:rPr lang="en-US" sz="1400" b="1" dirty="0">
                <a:latin typeface="Tahoma" panose="020B0604030504040204" pitchFamily="34" charset="0"/>
                <a:ea typeface="Tahoma" panose="020B0604030504040204" pitchFamily="34" charset="0"/>
                <a:cs typeface="Tahoma" panose="020B0604030504040204" pitchFamily="34" charset="0"/>
              </a:rPr>
              <a:t>Invasive Cancer</a:t>
            </a:r>
          </a:p>
          <a:p>
            <a:pPr marL="285750" indent="-285750">
              <a:buFont typeface="Wingdings" charset="2"/>
              <a:buChar char="ü"/>
            </a:pPr>
            <a:r>
              <a:rPr lang="en-US" sz="1400" b="1" dirty="0">
                <a:latin typeface="Tahoma" panose="020B0604030504040204" pitchFamily="34" charset="0"/>
                <a:ea typeface="Tahoma" panose="020B0604030504040204" pitchFamily="34" charset="0"/>
                <a:cs typeface="Tahoma" panose="020B0604030504040204" pitchFamily="34" charset="0"/>
              </a:rPr>
              <a:t>Terminal Illness</a:t>
            </a:r>
          </a:p>
          <a:p>
            <a:pPr marL="285750" indent="-285750">
              <a:buFont typeface="Wingdings" charset="2"/>
              <a:buChar char="ü"/>
            </a:pPr>
            <a:r>
              <a:rPr lang="en-US" sz="1400" b="1" dirty="0">
                <a:latin typeface="Tahoma" panose="020B0604030504040204" pitchFamily="34" charset="0"/>
                <a:ea typeface="Tahoma" panose="020B0604030504040204" pitchFamily="34" charset="0"/>
                <a:cs typeface="Tahoma" panose="020B0604030504040204" pitchFamily="34" charset="0"/>
              </a:rPr>
              <a:t>Major Organ Transplant</a:t>
            </a:r>
          </a:p>
          <a:p>
            <a:pPr marL="285750" indent="-285750">
              <a:buFont typeface="Wingdings" charset="2"/>
              <a:buChar char="ü"/>
            </a:pPr>
            <a:r>
              <a:rPr lang="en-US" sz="1400" b="1" dirty="0">
                <a:latin typeface="Tahoma" panose="020B0604030504040204" pitchFamily="34" charset="0"/>
                <a:ea typeface="Tahoma" panose="020B0604030504040204" pitchFamily="34" charset="0"/>
                <a:cs typeface="Tahoma" panose="020B0604030504040204" pitchFamily="34" charset="0"/>
              </a:rPr>
              <a:t>End Stage Renal Failure</a:t>
            </a:r>
          </a:p>
        </p:txBody>
      </p:sp>
      <p:sp>
        <p:nvSpPr>
          <p:cNvPr id="6" name="TextBox 5"/>
          <p:cNvSpPr txBox="1"/>
          <p:nvPr/>
        </p:nvSpPr>
        <p:spPr>
          <a:xfrm>
            <a:off x="531223" y="4547612"/>
            <a:ext cx="8077200" cy="1492716"/>
          </a:xfrm>
          <a:prstGeom prst="rect">
            <a:avLst/>
          </a:prstGeom>
          <a:noFill/>
        </p:spPr>
        <p:txBody>
          <a:bodyPr wrap="square" rtlCol="0">
            <a:spAutoFit/>
          </a:bodyPr>
          <a:lstStyle/>
          <a:p>
            <a:pPr marL="395288" indent="-217488" algn="ctr">
              <a:buFont typeface="Arial" charset="0"/>
              <a:buChar char="•"/>
            </a:pPr>
            <a:r>
              <a:rPr lang="en-US" sz="1100" dirty="0">
                <a:latin typeface="Tahoma" panose="020B0604030504040204" pitchFamily="34" charset="0"/>
                <a:ea typeface="Tahoma" panose="020B0604030504040204" pitchFamily="34" charset="0"/>
                <a:cs typeface="Tahoma" panose="020B0604030504040204" pitchFamily="34" charset="0"/>
              </a:rPr>
              <a:t>Except suicide during the first two years, Missouri 3 years, North Dakota and Colorado 1 year. The policy terminates after a full benefit is paid out. Covered conditions and percentages of benefits payable vary by state. Covered conditions are defined in the policy. The summary contained in this piece is only an overview of the actual definitions. The actual policy definitions should be consulted and will control. </a:t>
            </a:r>
          </a:p>
          <a:p>
            <a:pPr marL="177800" indent="-177800" algn="ctr">
              <a:buNone/>
            </a:pPr>
            <a:r>
              <a:rPr lang="en-US" sz="1100" dirty="0">
                <a:latin typeface="Tahoma" panose="020B0604030504040204" pitchFamily="34" charset="0"/>
                <a:ea typeface="Tahoma" panose="020B0604030504040204" pitchFamily="34" charset="0"/>
                <a:cs typeface="Tahoma" panose="020B0604030504040204" pitchFamily="34" charset="0"/>
              </a:rPr>
              <a:t>** Not available in all states.</a:t>
            </a:r>
          </a:p>
          <a:p>
            <a:pPr marL="177800" indent="-17780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177800" indent="-17780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57200" y="5441038"/>
            <a:ext cx="8686800" cy="646331"/>
          </a:xfrm>
          <a:prstGeom prst="rect">
            <a:avLst/>
          </a:prstGeom>
        </p:spPr>
        <p:txBody>
          <a:bodyPr wrap="square">
            <a:spAutoFit/>
          </a:bodyPr>
          <a:lstStyle/>
          <a:p>
            <a:pPr algn="ctr">
              <a:buNone/>
            </a:pPr>
            <a:r>
              <a:rPr lang="en-US" sz="1200" dirty="0">
                <a:latin typeface="Tahoma" panose="020B0604030504040204" pitchFamily="34" charset="0"/>
                <a:ea typeface="Tahoma" panose="020B0604030504040204" pitchFamily="34" charset="0"/>
                <a:cs typeface="Tahoma" panose="020B0604030504040204" pitchFamily="34" charset="0"/>
              </a:rPr>
              <a:t>*If CBL approves the application and the first premium is paid, or the payroll deduction is authorized, coverage will begin as of the date the application is signed.</a:t>
            </a:r>
          </a:p>
          <a:p>
            <a:pPr algn="ctr">
              <a:buNone/>
            </a:pPr>
            <a:r>
              <a:rPr lang="en-US" sz="1200" dirty="0">
                <a:latin typeface="Tahoma" panose="020B0604030504040204" pitchFamily="34" charset="0"/>
                <a:ea typeface="Tahoma" panose="020B0604030504040204" pitchFamily="34" charset="0"/>
                <a:cs typeface="Tahoma" panose="020B0604030504040204" pitchFamily="34" charset="0"/>
              </a:rPr>
              <a:t>*Waiting periods may vary by state.</a:t>
            </a:r>
          </a:p>
        </p:txBody>
      </p:sp>
      <p:sp>
        <p:nvSpPr>
          <p:cNvPr id="12" name="TextBox 11"/>
          <p:cNvSpPr txBox="1"/>
          <p:nvPr/>
        </p:nvSpPr>
        <p:spPr>
          <a:xfrm>
            <a:off x="609600" y="3873595"/>
            <a:ext cx="8561622" cy="646331"/>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Some exclusions and exceptions apply.  Benefits may differ or not be available in some states, your agent will explain the benefits available in your state. Partial Benefits paid out are deducted from the policy face amount. The policy may continue in force at the adjusted Face Amount and reduced insurance premium.</a:t>
            </a:r>
          </a:p>
        </p:txBody>
      </p:sp>
      <p:pic>
        <p:nvPicPr>
          <p:cNvPr id="13"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955919"/>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marL="0" indent="0" algn="ctr">
              <a:buNone/>
            </a:pPr>
            <a:r>
              <a:rPr lang="en-US" sz="3200" dirty="0">
                <a:solidFill>
                  <a:srgbClr val="008000"/>
                </a:solidFill>
                <a:latin typeface="Times New Roman" panose="02020603050405020304" pitchFamily="18" charset="0"/>
                <a:cs typeface="Times New Roman" panose="02020603050405020304" pitchFamily="18" charset="0"/>
              </a:rPr>
              <a:t>Lifestyle Assurance™</a:t>
            </a:r>
            <a:br>
              <a:rPr lang="en-US" sz="3200" dirty="0">
                <a:solidFill>
                  <a:srgbClr val="008000"/>
                </a:solidFill>
                <a:latin typeface="Times New Roman" panose="02020603050405020304" pitchFamily="18" charset="0"/>
                <a:cs typeface="Times New Roman" panose="02020603050405020304" pitchFamily="18" charset="0"/>
              </a:rPr>
            </a:br>
            <a:r>
              <a:rPr lang="en-US" sz="2400" dirty="0">
                <a:solidFill>
                  <a:srgbClr val="008000"/>
                </a:solidFill>
                <a:latin typeface="Times New Roman" panose="02020603050405020304" pitchFamily="18" charset="0"/>
                <a:cs typeface="Times New Roman" panose="02020603050405020304" pitchFamily="18" charset="0"/>
              </a:rPr>
              <a:t>Covered Conditions</a:t>
            </a:r>
            <a:endParaRPr lang="en-US" sz="32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381000" y="1371600"/>
            <a:ext cx="7543800" cy="838200"/>
          </a:xfrm>
        </p:spPr>
        <p:txBody>
          <a:bodyPr>
            <a:normAutofit fontScale="92500" lnSpcReduction="20000"/>
          </a:bodyPr>
          <a:lstStyle/>
          <a:p>
            <a:pPr marL="0" indent="0">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Percentage of benefits payable upon diagnosis* on or after 30</a:t>
            </a:r>
            <a:r>
              <a:rPr lang="en-US" sz="20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day (90</a:t>
            </a:r>
            <a:r>
              <a:rPr lang="en-US" sz="20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day for Cancer) coverage becomes effective of the following covered conditions:</a:t>
            </a: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ubtitle 2"/>
          <p:cNvSpPr txBox="1">
            <a:spLocks/>
          </p:cNvSpPr>
          <p:nvPr/>
        </p:nvSpPr>
        <p:spPr>
          <a:xfrm>
            <a:off x="533400" y="1143000"/>
            <a:ext cx="8001000" cy="1752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a:ln>
                <a:noFill/>
              </a:ln>
              <a:solidFill>
                <a:schemeClr val="accent4"/>
              </a:solidFill>
              <a:effectLst/>
              <a:uLnTx/>
              <a:uFillTx/>
              <a:latin typeface="Avenir LT Std 55 Roman" pitchFamily="34" charset="0"/>
              <a:ea typeface="+mn-ea"/>
              <a:cs typeface="+mn-cs"/>
            </a:endParaRPr>
          </a:p>
        </p:txBody>
      </p:sp>
      <p:sp>
        <p:nvSpPr>
          <p:cNvPr id="5" name="TextBox 4"/>
          <p:cNvSpPr txBox="1"/>
          <p:nvPr/>
        </p:nvSpPr>
        <p:spPr>
          <a:xfrm>
            <a:off x="533400" y="2209800"/>
            <a:ext cx="4572000" cy="1077218"/>
          </a:xfrm>
          <a:prstGeom prst="rect">
            <a:avLst/>
          </a:prstGeom>
          <a:noFill/>
        </p:spPr>
        <p:txBody>
          <a:bodyPr wrap="square" rtlCol="0">
            <a:spAutoFit/>
          </a:bodyPr>
          <a:lstStyle/>
          <a:p>
            <a:pPr marL="287338" indent="-287338"/>
            <a:r>
              <a:rPr lang="en-US" sz="2800" b="1" dirty="0">
                <a:latin typeface="Tahoma" panose="020B0604030504040204" pitchFamily="34" charset="0"/>
                <a:ea typeface="Tahoma" panose="020B0604030504040204" pitchFamily="34" charset="0"/>
                <a:cs typeface="Tahoma" panose="020B0604030504040204" pitchFamily="34" charset="0"/>
              </a:rPr>
              <a:t>25%:</a:t>
            </a:r>
          </a:p>
          <a:p>
            <a:pPr marL="287338" indent="-287338">
              <a:buFont typeface="Arial"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Carcinoma in Situ</a:t>
            </a:r>
          </a:p>
          <a:p>
            <a:pPr marL="287338" indent="-287338">
              <a:buFont typeface="Arial"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Major Heart Surgery</a:t>
            </a:r>
          </a:p>
        </p:txBody>
      </p:sp>
      <p:sp>
        <p:nvSpPr>
          <p:cNvPr id="9" name="TextBox 8"/>
          <p:cNvSpPr txBox="1"/>
          <p:nvPr/>
        </p:nvSpPr>
        <p:spPr>
          <a:xfrm>
            <a:off x="457200" y="3733800"/>
            <a:ext cx="83058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Approximately 780,000 people suffer strokes each year. </a:t>
            </a:r>
          </a:p>
          <a:p>
            <a:pPr marL="285750" indent="-285750">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60% of stroke victims are Women.</a:t>
            </a:r>
          </a:p>
          <a:p>
            <a:pPr marL="285750" indent="-285750">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70% of open heart surgery operations each year are coronary bypasses.</a:t>
            </a:r>
          </a:p>
          <a:p>
            <a:pPr marL="285750" indent="-285750">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75% of stroke victims survive the initial occurrence.</a:t>
            </a:r>
          </a:p>
        </p:txBody>
      </p:sp>
      <p:sp>
        <p:nvSpPr>
          <p:cNvPr id="10" name="TextBox 9"/>
          <p:cNvSpPr txBox="1"/>
          <p:nvPr/>
        </p:nvSpPr>
        <p:spPr>
          <a:xfrm>
            <a:off x="2743200" y="2209800"/>
            <a:ext cx="2819400" cy="800219"/>
          </a:xfrm>
          <a:prstGeom prst="rect">
            <a:avLst/>
          </a:prstGeom>
          <a:noFill/>
        </p:spPr>
        <p:txBody>
          <a:bodyPr wrap="square" rtlCol="0">
            <a:spAutoFit/>
          </a:bodyPr>
          <a:lstStyle/>
          <a:p>
            <a:pPr marL="287338" indent="-287338" algn="ctr"/>
            <a:r>
              <a:rPr lang="en-US" sz="2800" b="1" dirty="0">
                <a:latin typeface="Tahoma" panose="020B0604030504040204" pitchFamily="34" charset="0"/>
                <a:ea typeface="Tahoma" panose="020B0604030504040204" pitchFamily="34" charset="0"/>
                <a:cs typeface="Tahoma" panose="020B0604030504040204" pitchFamily="34" charset="0"/>
              </a:rPr>
              <a:t>10%:</a:t>
            </a:r>
          </a:p>
          <a:p>
            <a:pPr marL="287338" indent="-287338" algn="ctr">
              <a:buFont typeface="Arial"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Angioplasty</a:t>
            </a:r>
          </a:p>
        </p:txBody>
      </p:sp>
      <p:sp>
        <p:nvSpPr>
          <p:cNvPr id="6" name="TextBox 5"/>
          <p:cNvSpPr txBox="1"/>
          <p:nvPr/>
        </p:nvSpPr>
        <p:spPr>
          <a:xfrm>
            <a:off x="396607" y="5160707"/>
            <a:ext cx="8366393" cy="338554"/>
          </a:xfrm>
          <a:prstGeom prst="rect">
            <a:avLst/>
          </a:prstGeom>
          <a:noFill/>
        </p:spPr>
        <p:txBody>
          <a:bodyPr wrap="non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What it means? Better chances at living, lower chances of surviving financially.</a:t>
            </a:r>
          </a:p>
        </p:txBody>
      </p:sp>
      <p:pic>
        <p:nvPicPr>
          <p:cNvPr id="13"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7400" y="2209800"/>
            <a:ext cx="2819400" cy="1200329"/>
          </a:xfrm>
          <a:prstGeom prst="rect">
            <a:avLst/>
          </a:prstGeom>
          <a:noFill/>
        </p:spPr>
        <p:txBody>
          <a:bodyPr wrap="square" rtlCol="0">
            <a:spAutoFit/>
          </a:bodyPr>
          <a:lstStyle/>
          <a:p>
            <a:pPr marL="287338" indent="-287338"/>
            <a:r>
              <a:rPr lang="en-US" sz="1600" b="1" dirty="0">
                <a:latin typeface="Tahoma" panose="020B0604030504040204" pitchFamily="34" charset="0"/>
                <a:ea typeface="Tahoma" panose="020B0604030504040204" pitchFamily="34" charset="0"/>
                <a:cs typeface="Tahoma" panose="020B0604030504040204" pitchFamily="34" charset="0"/>
              </a:rPr>
              <a:t>Skin Cancer Benefit:</a:t>
            </a:r>
            <a:endParaRPr lang="en-US" sz="2000" b="1" dirty="0">
              <a:latin typeface="Tahoma" panose="020B0604030504040204" pitchFamily="34" charset="0"/>
              <a:ea typeface="Tahoma" panose="020B0604030504040204" pitchFamily="34" charset="0"/>
              <a:cs typeface="Tahoma" panose="020B0604030504040204" pitchFamily="34" charset="0"/>
            </a:endParaRPr>
          </a:p>
          <a:p>
            <a:pPr marL="287338" indent="-287338">
              <a:buFont typeface="Arial"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$250 For Primary Insured</a:t>
            </a:r>
          </a:p>
          <a:p>
            <a:pPr marL="287338" indent="-287338">
              <a:buFont typeface="Arial"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$250 For Insured Spouse</a:t>
            </a:r>
          </a:p>
          <a:p>
            <a:pPr marL="287338" indent="-287338">
              <a:buFont typeface="Arial"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$75 For Each Insured Child</a:t>
            </a: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472066"/>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701710"/>
          </a:xfrm>
        </p:spPr>
        <p:txBody>
          <a:bodyPr>
            <a:normAutofit/>
          </a:bodyPr>
          <a:lstStyle/>
          <a:p>
            <a:pPr marL="0" indent="0" algn="ctr">
              <a:buNone/>
            </a:pPr>
            <a:r>
              <a:rPr lang="en-US" sz="2800" dirty="0">
                <a:solidFill>
                  <a:srgbClr val="008000"/>
                </a:solidFill>
                <a:latin typeface="Times New Roman" panose="02020603050405020304" pitchFamily="18" charset="0"/>
                <a:cs typeface="Times New Roman" panose="02020603050405020304" pitchFamily="18" charset="0"/>
              </a:rPr>
              <a:t>Product Brochure</a:t>
            </a:r>
            <a:endParaRPr lang="en-US" sz="28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pic>
        <p:nvPicPr>
          <p:cNvPr id="10" name="Picture 2" descr="C:\Users\Leo\AppData\Local\Microsoft\Windows\Temporary Internet Files\Content.Outlook\ACBMBIQ0\RGB_72_CBL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3155" y="672632"/>
            <a:ext cx="1927487" cy="24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83136" y="672632"/>
            <a:ext cx="1927487" cy="248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39994" y="672632"/>
            <a:ext cx="1944117" cy="24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63155" y="3166632"/>
            <a:ext cx="1927487" cy="248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583135" y="3166632"/>
            <a:ext cx="1927487" cy="249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939993" y="3168307"/>
            <a:ext cx="1944117" cy="249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177395"/>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22"/>
            <a:ext cx="3823396" cy="679471"/>
          </a:xfrm>
        </p:spPr>
        <p:txBody>
          <a:bodyPr>
            <a:normAutofit/>
          </a:bodyPr>
          <a:lstStyle/>
          <a:p>
            <a:pPr marL="0" indent="0" algn="ctr">
              <a:buNone/>
            </a:pPr>
            <a:r>
              <a:rPr lang="en-US" sz="2800" dirty="0">
                <a:solidFill>
                  <a:srgbClr val="008000"/>
                </a:solidFill>
                <a:latin typeface="Times New Roman" panose="02020603050405020304" pitchFamily="18" charset="0"/>
                <a:cs typeface="Times New Roman" panose="02020603050405020304" pitchFamily="18" charset="0"/>
              </a:rPr>
              <a:t>Incredible Rates!!!</a:t>
            </a:r>
            <a:endParaRPr lang="en-US" sz="28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17891" y="275122"/>
            <a:ext cx="5181581" cy="616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04800" y="1867344"/>
            <a:ext cx="2819400" cy="1354217"/>
          </a:xfrm>
          <a:prstGeom prst="rect">
            <a:avLst/>
          </a:prstGeom>
          <a:noFill/>
        </p:spPr>
        <p:txBody>
          <a:bodyPr wrap="square" rtlCol="0">
            <a:spAutoFit/>
          </a:bodyPr>
          <a:lstStyle/>
          <a:p>
            <a:pPr marL="287338" indent="-287338"/>
            <a:r>
              <a:rPr lang="en-US" b="1" i="1" dirty="0">
                <a:latin typeface="Tahoma" panose="020B0604030504040204" pitchFamily="34" charset="0"/>
                <a:ea typeface="Tahoma" panose="020B0604030504040204" pitchFamily="34" charset="0"/>
                <a:cs typeface="Tahoma" panose="020B0604030504040204" pitchFamily="34" charset="0"/>
              </a:rPr>
              <a:t>**NOTE **</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287338" indent="-287338">
              <a:buFont typeface="Arial" pitchFamily="34" charset="0"/>
              <a:buChar char="•"/>
            </a:pPr>
            <a:r>
              <a:rPr lang="en-US" sz="1600" b="1" dirty="0">
                <a:latin typeface="Tahoma" panose="020B0604030504040204" pitchFamily="34" charset="0"/>
                <a:ea typeface="Tahoma" panose="020B0604030504040204" pitchFamily="34" charset="0"/>
                <a:cs typeface="Tahoma" panose="020B0604030504040204" pitchFamily="34" charset="0"/>
              </a:rPr>
              <a:t>$15K Benefit is Not Approved </a:t>
            </a:r>
            <a:r>
              <a:rPr lang="en-US" sz="1600" b="1" u="sng" dirty="0">
                <a:latin typeface="Tahoma" panose="020B0604030504040204" pitchFamily="34" charset="0"/>
                <a:ea typeface="Tahoma" panose="020B0604030504040204" pitchFamily="34" charset="0"/>
                <a:cs typeface="Tahoma" panose="020B0604030504040204" pitchFamily="34" charset="0"/>
              </a:rPr>
              <a:t>YET</a:t>
            </a:r>
            <a:r>
              <a:rPr lang="en-US" sz="1600" b="1" dirty="0">
                <a:latin typeface="Tahoma" panose="020B0604030504040204" pitchFamily="34" charset="0"/>
                <a:ea typeface="Tahoma" panose="020B0604030504040204" pitchFamily="34" charset="0"/>
                <a:cs typeface="Tahoma" panose="020B0604030504040204" pitchFamily="34" charset="0"/>
              </a:rPr>
              <a:t>!!!</a:t>
            </a:r>
          </a:p>
          <a:p>
            <a:pPr marL="287338" indent="-287338">
              <a:buFont typeface="Arial" pitchFamily="34" charset="0"/>
              <a:buChar char="•"/>
            </a:pPr>
            <a:r>
              <a:rPr lang="en-US" sz="1600" b="1" dirty="0">
                <a:latin typeface="Tahoma" panose="020B0604030504040204" pitchFamily="34" charset="0"/>
                <a:ea typeface="Tahoma" panose="020B0604030504040204" pitchFamily="34" charset="0"/>
                <a:cs typeface="Tahoma" panose="020B0604030504040204" pitchFamily="34" charset="0"/>
              </a:rPr>
              <a:t>State Specific Rates - CA</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194836"/>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968" y="5012393"/>
            <a:ext cx="6512511" cy="1143000"/>
          </a:xfrm>
        </p:spPr>
        <p:txBody>
          <a:bodyPr/>
          <a:lstStyle/>
          <a:p>
            <a:pPr algn="ctr"/>
            <a:r>
              <a:rPr lang="en-US" sz="3200" u="sng" dirty="0"/>
              <a:t>APPOINTED? </a:t>
            </a:r>
            <a:br>
              <a:rPr lang="en-US" sz="3200" u="sng" dirty="0"/>
            </a:br>
            <a:r>
              <a:rPr lang="en-US" sz="3200" u="sng" dirty="0"/>
              <a:t>CALL 1-888-455-7462</a:t>
            </a: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3972067769"/>
              </p:ext>
            </p:extLst>
          </p:nvPr>
        </p:nvGraphicFramePr>
        <p:xfrm>
          <a:off x="1422679" y="111503"/>
          <a:ext cx="6400800" cy="46939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0">
                <a:tc>
                  <a:txBody>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APPROVED STATES</a:t>
                      </a:r>
                    </a:p>
                  </a:txBody>
                  <a:tcPr/>
                </a:tc>
                <a:tc>
                  <a:txBody>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APPROVED</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STATES</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291324">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ALASKA</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ALABAMA</a:t>
                      </a:r>
                    </a:p>
                  </a:txBody>
                  <a:tcPr/>
                </a:tc>
                <a:extLst>
                  <a:ext uri="{0D108BD9-81ED-4DB2-BD59-A6C34878D82A}">
                    <a16:rowId xmlns:a16="http://schemas.microsoft.com/office/drawing/2014/main" val="10001"/>
                  </a:ext>
                </a:extLst>
              </a:tr>
              <a:tr h="291324">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ARKANSAS</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CALIFORNIA</a:t>
                      </a:r>
                    </a:p>
                  </a:txBody>
                  <a:tcPr/>
                </a:tc>
                <a:extLst>
                  <a:ext uri="{0D108BD9-81ED-4DB2-BD59-A6C34878D82A}">
                    <a16:rowId xmlns:a16="http://schemas.microsoft.com/office/drawing/2014/main" val="10002"/>
                  </a:ext>
                </a:extLst>
              </a:tr>
              <a:tr h="291324">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WASHINGTON D.C.</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DELAWARE</a:t>
                      </a:r>
                    </a:p>
                  </a:txBody>
                  <a:tcPr/>
                </a:tc>
                <a:extLst>
                  <a:ext uri="{0D108BD9-81ED-4DB2-BD59-A6C34878D82A}">
                    <a16:rowId xmlns:a16="http://schemas.microsoft.com/office/drawing/2014/main" val="10003"/>
                  </a:ext>
                </a:extLst>
              </a:tr>
              <a:tr h="0">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HAWAII</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IOWA</a:t>
                      </a:r>
                    </a:p>
                  </a:txBody>
                  <a:tcPr/>
                </a:tc>
                <a:extLst>
                  <a:ext uri="{0D108BD9-81ED-4DB2-BD59-A6C34878D82A}">
                    <a16:rowId xmlns:a16="http://schemas.microsoft.com/office/drawing/2014/main" val="10004"/>
                  </a:ext>
                </a:extLst>
              </a:tr>
              <a:tr h="291324">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IDAHO</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ILLINOIS</a:t>
                      </a:r>
                    </a:p>
                  </a:txBody>
                  <a:tcPr/>
                </a:tc>
                <a:extLst>
                  <a:ext uri="{0D108BD9-81ED-4DB2-BD59-A6C34878D82A}">
                    <a16:rowId xmlns:a16="http://schemas.microsoft.com/office/drawing/2014/main" val="10005"/>
                  </a:ext>
                </a:extLst>
              </a:tr>
              <a:tr h="291324">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LOUSIANA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MAINE</a:t>
                      </a:r>
                    </a:p>
                  </a:txBody>
                  <a:tcPr/>
                </a:tc>
                <a:extLst>
                  <a:ext uri="{0D108BD9-81ED-4DB2-BD59-A6C34878D82A}">
                    <a16:rowId xmlns:a16="http://schemas.microsoft.com/office/drawing/2014/main" val="10006"/>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MICHIGAN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MISSOURI</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7"/>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MISSISSIPPI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MONTANA</a:t>
                      </a:r>
                    </a:p>
                  </a:txBody>
                  <a:tcPr/>
                </a:tc>
                <a:extLst>
                  <a:ext uri="{0D108BD9-81ED-4DB2-BD59-A6C34878D82A}">
                    <a16:rowId xmlns:a16="http://schemas.microsoft.com/office/drawing/2014/main" val="10008"/>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NORTH CAROLINA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NORTH DAKOTA</a:t>
                      </a:r>
                    </a:p>
                  </a:txBody>
                  <a:tcPr/>
                </a:tc>
                <a:extLst>
                  <a:ext uri="{0D108BD9-81ED-4DB2-BD59-A6C34878D82A}">
                    <a16:rowId xmlns:a16="http://schemas.microsoft.com/office/drawing/2014/main" val="10009"/>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NEBRASKA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NEW MEXICO</a:t>
                      </a:r>
                    </a:p>
                  </a:txBody>
                  <a:tcPr/>
                </a:tc>
                <a:extLst>
                  <a:ext uri="{0D108BD9-81ED-4DB2-BD59-A6C34878D82A}">
                    <a16:rowId xmlns:a16="http://schemas.microsoft.com/office/drawing/2014/main" val="10010"/>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OKLAHOMA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PENNSYLVANIA</a:t>
                      </a:r>
                    </a:p>
                  </a:txBody>
                  <a:tcPr/>
                </a:tc>
                <a:extLst>
                  <a:ext uri="{0D108BD9-81ED-4DB2-BD59-A6C34878D82A}">
                    <a16:rowId xmlns:a16="http://schemas.microsoft.com/office/drawing/2014/main" val="10011"/>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TENESSEE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TEXAS</a:t>
                      </a:r>
                    </a:p>
                  </a:txBody>
                  <a:tcPr/>
                </a:tc>
                <a:extLst>
                  <a:ext uri="{0D108BD9-81ED-4DB2-BD59-A6C34878D82A}">
                    <a16:rowId xmlns:a16="http://schemas.microsoft.com/office/drawing/2014/main" val="10012"/>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WISCONSIN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WEST VIRGINIA</a:t>
                      </a:r>
                    </a:p>
                  </a:txBody>
                  <a:tcPr/>
                </a:tc>
                <a:extLst>
                  <a:ext uri="{0D108BD9-81ED-4DB2-BD59-A6C34878D82A}">
                    <a16:rowId xmlns:a16="http://schemas.microsoft.com/office/drawing/2014/main" val="10013"/>
                  </a:ext>
                </a:extLst>
              </a:tr>
              <a:tr h="291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WYOMING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**MORE COMING SOON!***</a:t>
                      </a:r>
                    </a:p>
                  </a:txBody>
                  <a:tcPr/>
                </a:tc>
                <a:extLst>
                  <a:ext uri="{0D108BD9-81ED-4DB2-BD59-A6C34878D82A}">
                    <a16:rowId xmlns:a16="http://schemas.microsoft.com/office/drawing/2014/main" val="10014"/>
                  </a:ext>
                </a:extLst>
              </a:tr>
            </a:tbl>
          </a:graphicData>
        </a:graphic>
      </p:graphicFrame>
      <p:pic>
        <p:nvPicPr>
          <p:cNvPr id="10" name="Picture 2" descr="C:\Users\Leo\AppData\Local\Microsoft\Windows\Temporary Internet Files\Content.Outlook\ACBMBIQ0\RGB_72_CBL_Logo.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17409"/>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512511" cy="1143000"/>
          </a:xfrm>
        </p:spPr>
        <p:txBody>
          <a:bodyPr>
            <a:normAutofit/>
          </a:bodyPr>
          <a:lstStyle/>
          <a:p>
            <a:pPr marL="0" indent="0" algn="ctr">
              <a:buNone/>
            </a:pPr>
            <a:r>
              <a:rPr lang="en-US" sz="3600" dirty="0">
                <a:solidFill>
                  <a:srgbClr val="008000"/>
                </a:solidFill>
                <a:latin typeface="Times New Roman" panose="02020603050405020304" pitchFamily="18" charset="0"/>
                <a:cs typeface="Times New Roman" panose="02020603050405020304" pitchFamily="18" charset="0"/>
              </a:rPr>
              <a:t>Protect </a:t>
            </a:r>
            <a:r>
              <a:rPr lang="en-US" sz="3600" u="sng" dirty="0">
                <a:solidFill>
                  <a:srgbClr val="008000"/>
                </a:solidFill>
                <a:latin typeface="Times New Roman" panose="02020603050405020304" pitchFamily="18" charset="0"/>
                <a:cs typeface="Times New Roman" panose="02020603050405020304" pitchFamily="18" charset="0"/>
              </a:rPr>
              <a:t>All</a:t>
            </a:r>
            <a:r>
              <a:rPr lang="en-US" sz="3600" dirty="0">
                <a:solidFill>
                  <a:srgbClr val="008000"/>
                </a:solidFill>
                <a:latin typeface="Times New Roman" panose="02020603050405020304" pitchFamily="18" charset="0"/>
                <a:cs typeface="Times New Roman" panose="02020603050405020304" pitchFamily="18" charset="0"/>
              </a:rPr>
              <a:t> of Your Clients</a:t>
            </a:r>
            <a:endParaRPr lang="en-US" sz="3600" dirty="0">
              <a:solidFill>
                <a:schemeClr val="accent3">
                  <a:lumMod val="50000"/>
                </a:schemeClr>
              </a:solidFill>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609599" y="1386772"/>
            <a:ext cx="5159159" cy="4175827"/>
          </a:xfrm>
        </p:spPr>
        <p:txBody>
          <a:bodyPr>
            <a:normAutofit fontScale="70000" lnSpcReduction="20000"/>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Existing Clients</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Self-Employed</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Payroll Deduction </a:t>
            </a:r>
            <a:r>
              <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rPr>
              <a:t>(Portable Benefits!)</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Singles</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House spouses</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Disability Supplement</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Family Protection</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College Funding</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First Responders</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Uninsured/Underinsured</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Part Timers/Unemployed</a:t>
            </a:r>
          </a:p>
          <a:p>
            <a:pPr marL="45720" indent="0">
              <a:buNone/>
            </a:pP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en-US" sz="3400" b="1" u="sng" dirty="0">
                <a:solidFill>
                  <a:schemeClr val="tx1"/>
                </a:solidFill>
                <a:latin typeface="Tahoma" panose="020B0604030504040204" pitchFamily="34" charset="0"/>
                <a:ea typeface="Tahoma" panose="020B0604030504040204" pitchFamily="34" charset="0"/>
                <a:cs typeface="Tahoma" panose="020B0604030504040204" pitchFamily="34" charset="0"/>
              </a:rPr>
              <a:t>IT’S GUARANTEE ISSUE!!!</a:t>
            </a:r>
          </a:p>
        </p:txBody>
      </p:sp>
      <p:pic>
        <p:nvPicPr>
          <p:cNvPr id="6" name="Picture 5" descr="j0424406.jpg"/>
          <p:cNvPicPr>
            <a:picLocks noChangeAspect="1"/>
          </p:cNvPicPr>
          <p:nvPr/>
        </p:nvPicPr>
        <p:blipFill>
          <a:blip r:embed="rId3" cstate="print"/>
          <a:stretch>
            <a:fillRect/>
          </a:stretch>
        </p:blipFill>
        <p:spPr>
          <a:xfrm>
            <a:off x="5794918" y="3429000"/>
            <a:ext cx="1732434" cy="2362200"/>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4" cstate="email">
            <a:extLst>
              <a:ext uri="{28A0092B-C50C-407E-A947-70E740481C1C}">
                <a14:useLocalDpi xmlns:a14="http://schemas.microsoft.com/office/drawing/2010/main" val="0"/>
              </a:ext>
            </a:extLst>
          </a:blip>
          <a:stretch>
            <a:fillRect/>
          </a:stretch>
        </p:blipFill>
        <p:spPr>
          <a:xfrm>
            <a:off x="5771034" y="1394734"/>
            <a:ext cx="2626124" cy="1807560"/>
          </a:xfrm>
          <a:prstGeom prst="rect">
            <a:avLst/>
          </a:prstGeom>
          <a:ln>
            <a:noFill/>
          </a:ln>
          <a:effectLst>
            <a:outerShdw blurRad="292100" dist="139700" dir="2700000" algn="tl" rotWithShape="0">
              <a:srgbClr val="333333">
                <a:alpha val="65000"/>
              </a:srgbClr>
            </a:outerShdw>
          </a:effectLst>
        </p:spPr>
      </p:pic>
      <p:pic>
        <p:nvPicPr>
          <p:cNvPr id="10" name="Picture 2" descr="C:\Users\Leo\AppData\Local\Microsoft\Windows\Temporary Internet Files\Content.Outlook\ACBMBIQ0\RGB_72_CBL_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04315" y="5764204"/>
            <a:ext cx="1280160" cy="801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8358" y="5743660"/>
            <a:ext cx="1828800" cy="82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800187"/>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324</TotalTime>
  <Words>843</Words>
  <Application>Microsoft Office PowerPoint</Application>
  <PresentationFormat>On-screen Show (4:3)</PresentationFormat>
  <Paragraphs>132</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Avenir LT Std 55 Roman</vt:lpstr>
      <vt:lpstr>Calibri</vt:lpstr>
      <vt:lpstr>Georgia</vt:lpstr>
      <vt:lpstr>Tahoma</vt:lpstr>
      <vt:lpstr>Times New Roman</vt:lpstr>
      <vt:lpstr>Trebuchet MS</vt:lpstr>
      <vt:lpstr>Wingdings</vt:lpstr>
      <vt:lpstr>Slipstream</vt:lpstr>
      <vt:lpstr>Lifestyle Assurance™</vt:lpstr>
      <vt:lpstr>PowerPoint Presentation</vt:lpstr>
      <vt:lpstr>Lifestyle Assurance™</vt:lpstr>
      <vt:lpstr>Lifestyle Assurance™ Covered Conditions</vt:lpstr>
      <vt:lpstr>Lifestyle Assurance™ Covered Conditions</vt:lpstr>
      <vt:lpstr>Product Brochure</vt:lpstr>
      <vt:lpstr>Incredible Rates!!!</vt:lpstr>
      <vt:lpstr>APPOINTED?  CALL 1-888-455-7462</vt:lpstr>
      <vt:lpstr>Protect All of Your Clients</vt:lpstr>
      <vt:lpstr>Why C.I.???</vt:lpstr>
      <vt:lpstr>Want to Sell Online?</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Assurance</dc:title>
  <dc:creator>White Macbook</dc:creator>
  <cp:lastModifiedBy>Joe Bartleson</cp:lastModifiedBy>
  <cp:revision>97</cp:revision>
  <dcterms:created xsi:type="dcterms:W3CDTF">2017-05-26T00:49:08Z</dcterms:created>
  <dcterms:modified xsi:type="dcterms:W3CDTF">2017-10-19T16:47:50Z</dcterms:modified>
</cp:coreProperties>
</file>